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charts/chart13.xml" ContentType="application/vnd.openxmlformats-officedocument.drawingml.chart+xml"/>
  <Override PartName="/ppt/charts/chart15.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harts/chart9.xml" ContentType="application/vnd.openxmlformats-officedocument.drawingml.chart+xml"/>
  <Override PartName="/ppt/charts/chart11.xml" ContentType="application/vnd.openxmlformats-officedocument.drawingml.chart+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diagrams/data2.xml" ContentType="application/vnd.openxmlformats-officedocument.drawingml.diagramData+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charts/chart1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charts/chart8.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charts/chart6.xml" ContentType="application/vnd.openxmlformats-officedocument.drawingml.chart+xml"/>
  <Override PartName="/ppt/charts/chart10.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Lst>
  <p:notesMasterIdLst>
    <p:notesMasterId r:id="rId40"/>
  </p:notesMasterIdLst>
  <p:handoutMasterIdLst>
    <p:handoutMasterId r:id="rId41"/>
  </p:handoutMasterIdLst>
  <p:sldIdLst>
    <p:sldId id="426" r:id="rId2"/>
    <p:sldId id="405" r:id="rId3"/>
    <p:sldId id="430" r:id="rId4"/>
    <p:sldId id="431" r:id="rId5"/>
    <p:sldId id="432" r:id="rId6"/>
    <p:sldId id="433" r:id="rId7"/>
    <p:sldId id="434" r:id="rId8"/>
    <p:sldId id="435" r:id="rId9"/>
    <p:sldId id="436" r:id="rId10"/>
    <p:sldId id="437" r:id="rId11"/>
    <p:sldId id="438" r:id="rId12"/>
    <p:sldId id="439" r:id="rId13"/>
    <p:sldId id="440" r:id="rId14"/>
    <p:sldId id="445" r:id="rId15"/>
    <p:sldId id="376" r:id="rId16"/>
    <p:sldId id="446" r:id="rId17"/>
    <p:sldId id="444" r:id="rId18"/>
    <p:sldId id="441" r:id="rId19"/>
    <p:sldId id="442" r:id="rId20"/>
    <p:sldId id="443" r:id="rId21"/>
    <p:sldId id="447" r:id="rId22"/>
    <p:sldId id="448" r:id="rId23"/>
    <p:sldId id="449" r:id="rId24"/>
    <p:sldId id="450" r:id="rId25"/>
    <p:sldId id="452" r:id="rId26"/>
    <p:sldId id="453" r:id="rId27"/>
    <p:sldId id="454" r:id="rId28"/>
    <p:sldId id="455" r:id="rId29"/>
    <p:sldId id="456" r:id="rId30"/>
    <p:sldId id="459" r:id="rId31"/>
    <p:sldId id="460" r:id="rId32"/>
    <p:sldId id="461" r:id="rId33"/>
    <p:sldId id="462" r:id="rId34"/>
    <p:sldId id="463" r:id="rId35"/>
    <p:sldId id="464" r:id="rId36"/>
    <p:sldId id="457" r:id="rId37"/>
    <p:sldId id="458" r:id="rId38"/>
    <p:sldId id="404" r:id="rId39"/>
  </p:sldIdLst>
  <p:sldSz cx="9144000" cy="6858000" type="screen4x3"/>
  <p:notesSz cx="6735763" cy="98663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99"/>
    <a:srgbClr val="FFFFCC"/>
    <a:srgbClr val="00DA63"/>
    <a:srgbClr val="9EE73D"/>
    <a:srgbClr val="33CC33"/>
    <a:srgbClr val="66FFFF"/>
    <a:srgbClr val="FF9999"/>
    <a:srgbClr val="006699"/>
    <a:srgbClr val="9900FF"/>
    <a:srgbClr val="1D5F0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AF606853-7671-496A-8E4F-DF71F8EC918B}" styleName="Темный стиль 1 - акцент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344D84-9AFB-497E-A393-DC336BA19D2E}" styleName="Средний стиль 3 - акцент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67" autoAdjust="0"/>
    <p:restoredTop sz="93387" autoAdjust="0"/>
  </p:normalViewPr>
  <p:slideViewPr>
    <p:cSldViewPr>
      <p:cViewPr>
        <p:scale>
          <a:sx n="100" d="100"/>
          <a:sy n="100" d="100"/>
        </p:scale>
        <p:origin x="-2088" y="-192"/>
      </p:cViewPr>
      <p:guideLst>
        <p:guide orient="horz" pos="2160"/>
        <p:guide pos="2880"/>
      </p:guideLst>
    </p:cSldViewPr>
  </p:slideViewPr>
  <p:outlineViewPr>
    <p:cViewPr>
      <p:scale>
        <a:sx n="33" d="100"/>
        <a:sy n="33" d="100"/>
      </p:scale>
      <p:origin x="0" y="39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Office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Office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Office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Office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Office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_____Microsoft_Office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Microsoft_Office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Microsoft_Office_Excel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_____Microsoft_Office_Excel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_____Microsoft_Office_Excel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_____Microsoft_Office_Excel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_____Microsoft_Office_Excel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_____Microsoft_Office_Excel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_____Microsoft_Office_Excel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_____Microsoft_Office_Excel18.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rotY val="204"/>
      <c:depthPercent val="50"/>
      <c:perspective val="100"/>
    </c:view3D>
    <c:plotArea>
      <c:layout/>
      <c:pie3DChart>
        <c:varyColors val="1"/>
        <c:ser>
          <c:idx val="0"/>
          <c:order val="0"/>
          <c:tx>
            <c:strRef>
              <c:f>Лист1!$B$1</c:f>
              <c:strCache>
                <c:ptCount val="1"/>
                <c:pt idx="0">
                  <c:v>Продажи</c:v>
                </c:pt>
              </c:strCache>
            </c:strRef>
          </c:tx>
          <c:spPr>
            <a:effectLst>
              <a:outerShdw blurRad="63500" sx="102000" sy="102000" algn="ctr" rotWithShape="0">
                <a:prstClr val="black">
                  <a:alpha val="40000"/>
                </a:prstClr>
              </a:outerShdw>
            </a:effectLst>
          </c:spPr>
          <c:dPt>
            <c:idx val="1"/>
            <c:spPr>
              <a:solidFill>
                <a:srgbClr val="00DA63"/>
              </a:solidFill>
              <a:effectLst>
                <a:outerShdw blurRad="63500" sx="102000" sy="102000" algn="ctr" rotWithShape="0">
                  <a:prstClr val="black">
                    <a:alpha val="40000"/>
                  </a:prstClr>
                </a:outerShdw>
              </a:effectLst>
            </c:spPr>
          </c:dPt>
          <c:dPt>
            <c:idx val="2"/>
            <c:spPr>
              <a:solidFill>
                <a:srgbClr val="C00000"/>
              </a:solidFill>
              <a:effectLst>
                <a:outerShdw blurRad="63500" sx="102000" sy="102000" algn="ctr" rotWithShape="0">
                  <a:prstClr val="black">
                    <a:alpha val="40000"/>
                  </a:prstClr>
                </a:outerShdw>
              </a:effectLst>
            </c:spPr>
          </c:dPt>
          <c:dPt>
            <c:idx val="3"/>
            <c:spPr>
              <a:solidFill>
                <a:schemeClr val="bg2">
                  <a:lumMod val="90000"/>
                </a:schemeClr>
              </a:solidFill>
              <a:effectLst>
                <a:outerShdw blurRad="63500" sx="102000" sy="102000" algn="ctr" rotWithShape="0">
                  <a:prstClr val="black">
                    <a:alpha val="40000"/>
                  </a:prstClr>
                </a:outerShdw>
              </a:effectLst>
            </c:spPr>
          </c:dPt>
          <c:dPt>
            <c:idx val="4"/>
            <c:spPr>
              <a:solidFill>
                <a:schemeClr val="accent2">
                  <a:lumMod val="75000"/>
                </a:schemeClr>
              </a:solidFill>
              <a:effectLst>
                <a:outerShdw blurRad="63500" sx="102000" sy="102000" algn="ctr" rotWithShape="0">
                  <a:prstClr val="black">
                    <a:alpha val="40000"/>
                  </a:prstClr>
                </a:outerShdw>
              </a:effectLst>
            </c:spPr>
          </c:dPt>
          <c:dLbls>
            <c:dLbl>
              <c:idx val="0"/>
              <c:layout>
                <c:manualLayout>
                  <c:x val="0.15751624689676288"/>
                  <c:y val="0.11949590346835309"/>
                </c:manualLayout>
              </c:layout>
              <c:tx>
                <c:rich>
                  <a:bodyPr/>
                  <a:lstStyle/>
                  <a:p>
                    <a:r>
                      <a:rPr lang="en-US" dirty="0" smtClean="0"/>
                      <a:t>2</a:t>
                    </a:r>
                    <a:r>
                      <a:rPr lang="ru-RU" dirty="0" smtClean="0"/>
                      <a:t> </a:t>
                    </a:r>
                    <a:r>
                      <a:rPr lang="en-US" dirty="0" smtClean="0"/>
                      <a:t>835,7</a:t>
                    </a:r>
                    <a:endParaRPr lang="en-US" dirty="0"/>
                  </a:p>
                </c:rich>
              </c:tx>
              <c:dLblPos val="bestFit"/>
              <c:showVal val="1"/>
            </c:dLbl>
            <c:dLbl>
              <c:idx val="1"/>
              <c:layout>
                <c:manualLayout>
                  <c:x val="5.9543747475617984E-2"/>
                  <c:y val="6.9837343873279639E-2"/>
                </c:manualLayout>
              </c:layout>
              <c:dLblPos val="bestFit"/>
              <c:showVal val="1"/>
            </c:dLbl>
            <c:dLbl>
              <c:idx val="2"/>
              <c:layout>
                <c:manualLayout>
                  <c:x val="-2.36993397410672E-3"/>
                  <c:y val="1.8648351689736956E-2"/>
                </c:manualLayout>
              </c:layout>
              <c:dLblPos val="bestFit"/>
              <c:showVal val="1"/>
            </c:dLbl>
            <c:dLbl>
              <c:idx val="3"/>
              <c:layout>
                <c:manualLayout>
                  <c:x val="-3.9424228045274359E-2"/>
                  <c:y val="6.3575563167181048E-2"/>
                </c:manualLayout>
              </c:layout>
              <c:dLblPos val="bestFit"/>
              <c:showVal val="1"/>
            </c:dLbl>
            <c:dLbl>
              <c:idx val="4"/>
              <c:layout>
                <c:manualLayout>
                  <c:x val="-0.10929328205484978"/>
                  <c:y val="1.9019073210321289E-2"/>
                </c:manualLayout>
              </c:layout>
              <c:dLblPos val="bestFit"/>
              <c:showVal val="1"/>
            </c:dLbl>
            <c:txPr>
              <a:bodyPr/>
              <a:lstStyle/>
              <a:p>
                <a:pPr>
                  <a:defRPr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defRPr>
                </a:pPr>
                <a:endParaRPr lang="ru-RU"/>
              </a:p>
            </c:txPr>
            <c:dLblPos val="bestFit"/>
            <c:showVal val="1"/>
            <c:showLeaderLines val="1"/>
            <c:leaderLines>
              <c:spPr>
                <a:ln>
                  <a:solidFill>
                    <a:schemeClr val="accent6">
                      <a:lumMod val="50000"/>
                    </a:schemeClr>
                  </a:solidFill>
                </a:ln>
              </c:spPr>
            </c:leaderLines>
          </c:dLbls>
          <c:cat>
            <c:strRef>
              <c:f>Лист1!$A$2:$A$6</c:f>
              <c:strCache>
                <c:ptCount val="5"/>
                <c:pt idx="0">
                  <c:v>Образование</c:v>
                </c:pt>
                <c:pt idx="1">
                  <c:v>Культура</c:v>
                </c:pt>
                <c:pt idx="2">
                  <c:v>Спорт</c:v>
                </c:pt>
                <c:pt idx="3">
                  <c:v>Предпринимательство</c:v>
                </c:pt>
                <c:pt idx="4">
                  <c:v>Прочие объекты</c:v>
                </c:pt>
              </c:strCache>
            </c:strRef>
          </c:cat>
          <c:val>
            <c:numRef>
              <c:f>Лист1!$B$2:$B$6</c:f>
              <c:numCache>
                <c:formatCode>General</c:formatCode>
                <c:ptCount val="5"/>
                <c:pt idx="0">
                  <c:v>2835.7</c:v>
                </c:pt>
                <c:pt idx="1">
                  <c:v>10.9</c:v>
                </c:pt>
                <c:pt idx="2">
                  <c:v>360.2</c:v>
                </c:pt>
                <c:pt idx="3">
                  <c:v>3.2</c:v>
                </c:pt>
                <c:pt idx="4">
                  <c:v>43.7</c:v>
                </c:pt>
              </c:numCache>
            </c:numRef>
          </c:val>
        </c:ser>
        <c:dLbls>
          <c:showVal val="1"/>
        </c:dLbls>
      </c:pie3DChart>
    </c:plotArea>
    <c:legend>
      <c:legendPos val="t"/>
      <c:layout>
        <c:manualLayout>
          <c:xMode val="edge"/>
          <c:yMode val="edge"/>
          <c:x val="4.6685622677438754E-2"/>
          <c:y val="1.7935860233985336E-2"/>
          <c:w val="0.92476017721810844"/>
          <c:h val="0.2444227006792089"/>
        </c:manualLayout>
      </c:layout>
      <c:txPr>
        <a:bodyPr/>
        <a:lstStyle/>
        <a:p>
          <a:pPr>
            <a:defRPr sz="1800" b="1" cap="none" spc="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28600">
                  <a:schemeClr val="accent4">
                    <a:satMod val="175000"/>
                    <a:alpha val="40000"/>
                  </a:schemeClr>
                </a:glow>
                <a:innerShdw blurRad="69850" dist="43180" dir="5400000">
                  <a:srgbClr val="000000">
                    <a:alpha val="65000"/>
                  </a:srgbClr>
                </a:innerShdw>
              </a:effectLst>
            </a:defRPr>
          </a:pPr>
          <a:endParaRPr lang="ru-RU"/>
        </a:p>
      </c:txPr>
    </c:legend>
    <c:plotVisOnly val="1"/>
  </c:chart>
  <c:spPr>
    <a:scene3d>
      <a:camera prst="orthographicFront"/>
      <a:lightRig rig="threePt" dir="t"/>
    </a:scene3d>
    <a:sp3d/>
  </c:spPr>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ofPieChart>
        <c:ofPieType val="pie"/>
        <c:varyColors val="1"/>
        <c:ser>
          <c:idx val="0"/>
          <c:order val="0"/>
          <c:tx>
            <c:strRef>
              <c:f>Лист1!$B$1</c:f>
              <c:strCache>
                <c:ptCount val="1"/>
                <c:pt idx="0">
                  <c:v>Продажи</c:v>
                </c:pt>
              </c:strCache>
            </c:strRef>
          </c:tx>
          <c:dPt>
            <c:idx val="12"/>
            <c:spPr>
              <a:ln w="19050">
                <a:solidFill>
                  <a:schemeClr val="accent5">
                    <a:lumMod val="20000"/>
                    <a:lumOff val="80000"/>
                  </a:schemeClr>
                </a:solidFill>
              </a:ln>
            </c:spPr>
          </c:dPt>
          <c:dPt>
            <c:idx val="13"/>
            <c:spPr>
              <a:ln w="19050">
                <a:solidFill>
                  <a:schemeClr val="accent5">
                    <a:lumMod val="40000"/>
                    <a:lumOff val="60000"/>
                  </a:schemeClr>
                </a:solidFill>
              </a:ln>
            </c:spPr>
          </c:dPt>
          <c:dPt>
            <c:idx val="15"/>
            <c:spPr>
              <a:ln w="19050">
                <a:solidFill>
                  <a:schemeClr val="accent5">
                    <a:lumMod val="40000"/>
                    <a:lumOff val="60000"/>
                  </a:schemeClr>
                </a:solidFill>
              </a:ln>
            </c:spPr>
          </c:dPt>
          <c:dPt>
            <c:idx val="16"/>
            <c:spPr>
              <a:ln w="19050">
                <a:solidFill>
                  <a:schemeClr val="accent5">
                    <a:lumMod val="40000"/>
                    <a:lumOff val="60000"/>
                  </a:schemeClr>
                </a:solidFill>
              </a:ln>
            </c:spPr>
          </c:dPt>
          <c:dPt>
            <c:idx val="17"/>
            <c:spPr>
              <a:ln w="19050">
                <a:solidFill>
                  <a:schemeClr val="accent5">
                    <a:lumMod val="40000"/>
                    <a:lumOff val="60000"/>
                  </a:schemeClr>
                </a:solidFill>
              </a:ln>
            </c:spPr>
          </c:dPt>
          <c:dPt>
            <c:idx val="18"/>
            <c:spPr>
              <a:ln w="19050">
                <a:solidFill>
                  <a:schemeClr val="accent5">
                    <a:lumMod val="40000"/>
                    <a:lumOff val="60000"/>
                  </a:schemeClr>
                </a:solidFill>
              </a:ln>
            </c:spPr>
          </c:dPt>
          <c:dPt>
            <c:idx val="19"/>
            <c:spPr>
              <a:ln w="19050">
                <a:solidFill>
                  <a:schemeClr val="accent5">
                    <a:lumMod val="40000"/>
                    <a:lumOff val="60000"/>
                  </a:schemeClr>
                </a:solidFill>
              </a:ln>
            </c:spPr>
          </c:dPt>
          <c:dLbls>
            <c:dLbl>
              <c:idx val="0"/>
              <c:layout>
                <c:manualLayout>
                  <c:x val="0.1231868467606166"/>
                  <c:y val="0.22530295779101486"/>
                </c:manualLayout>
              </c:layout>
              <c:dLblPos val="bestFit"/>
              <c:showCatName val="1"/>
              <c:showPercent val="1"/>
            </c:dLbl>
            <c:dLbl>
              <c:idx val="1"/>
              <c:delete val="1"/>
            </c:dLbl>
            <c:dLbl>
              <c:idx val="2"/>
              <c:layout>
                <c:manualLayout>
                  <c:x val="0.30604558895165523"/>
                  <c:y val="0.29261866202900588"/>
                </c:manualLayout>
              </c:layout>
              <c:numFmt formatCode="0.0%" sourceLinked="0"/>
              <c:spPr/>
              <c:txPr>
                <a:bodyPr/>
                <a:lstStyle/>
                <a:p>
                  <a:pPr>
                    <a:defRPr sz="1200" b="1" baseline="0"/>
                  </a:pPr>
                  <a:endParaRPr lang="ru-RU"/>
                </a:p>
              </c:txPr>
              <c:dLblPos val="bestFit"/>
              <c:showCatName val="1"/>
              <c:showPercent val="1"/>
            </c:dLbl>
            <c:dLbl>
              <c:idx val="3"/>
              <c:layout>
                <c:manualLayout>
                  <c:x val="0.30778578021245562"/>
                  <c:y val="0.20198378955044902"/>
                </c:manualLayout>
              </c:layout>
              <c:tx>
                <c:rich>
                  <a:bodyPr/>
                  <a:lstStyle/>
                  <a:p>
                    <a:r>
                      <a:rPr lang="ru-RU" dirty="0" smtClean="0"/>
                      <a:t>Сельское хозяйство  </a:t>
                    </a:r>
                    <a:r>
                      <a:rPr lang="ru-RU" dirty="0"/>
                      <a:t>
0,1%</a:t>
                    </a:r>
                  </a:p>
                </c:rich>
              </c:tx>
              <c:dLblPos val="bestFit"/>
              <c:showCatName val="1"/>
              <c:showPercent val="1"/>
            </c:dLbl>
            <c:dLbl>
              <c:idx val="4"/>
              <c:layout>
                <c:manualLayout>
                  <c:x val="0.12126708143539609"/>
                  <c:y val="0.27606993097633026"/>
                </c:manualLayout>
              </c:layout>
              <c:dLblPos val="bestFit"/>
              <c:showCatName val="1"/>
              <c:showPercent val="1"/>
            </c:dLbl>
            <c:dLbl>
              <c:idx val="5"/>
              <c:layout>
                <c:manualLayout>
                  <c:x val="0.12218770563954433"/>
                  <c:y val="0.33135225003489727"/>
                </c:manualLayout>
              </c:layout>
              <c:dLblPos val="bestFit"/>
              <c:showCatName val="1"/>
              <c:showPercent val="1"/>
            </c:dLbl>
            <c:dLbl>
              <c:idx val="6"/>
              <c:delete val="1"/>
            </c:dLbl>
            <c:dLbl>
              <c:idx val="7"/>
              <c:layout>
                <c:manualLayout>
                  <c:x val="2.8352939416987848E-2"/>
                  <c:y val="0.31571794729360625"/>
                </c:manualLayout>
              </c:layout>
              <c:dLblPos val="bestFit"/>
              <c:showCatName val="1"/>
              <c:showPercent val="1"/>
            </c:dLbl>
            <c:dLbl>
              <c:idx val="8"/>
              <c:layout>
                <c:manualLayout>
                  <c:x val="-3.8703712408023089E-2"/>
                  <c:y val="0.30691906739707098"/>
                </c:manualLayout>
              </c:layout>
              <c:dLblPos val="bestFit"/>
              <c:showCatName val="1"/>
              <c:showPercent val="1"/>
            </c:dLbl>
            <c:dLbl>
              <c:idx val="9"/>
              <c:layout>
                <c:manualLayout>
                  <c:x val="0.11520850300379848"/>
                  <c:y val="2.7651664060118718E-2"/>
                </c:manualLayout>
              </c:layout>
              <c:dLblPos val="bestFit"/>
              <c:showCatName val="1"/>
              <c:showPercent val="1"/>
            </c:dLbl>
            <c:dLbl>
              <c:idx val="10"/>
              <c:layout>
                <c:manualLayout>
                  <c:x val="-1.7267312178988678E-3"/>
                  <c:y val="-0.20147209426872797"/>
                </c:manualLayout>
              </c:layout>
              <c:dLblPos val="bestFit"/>
              <c:showCatName val="1"/>
              <c:showPercent val="1"/>
            </c:dLbl>
            <c:dLbl>
              <c:idx val="11"/>
              <c:layout>
                <c:manualLayout>
                  <c:x val="0.10913883500123939"/>
                  <c:y val="-0.18953431812419744"/>
                </c:manualLayout>
              </c:layout>
              <c:dLblPos val="bestFit"/>
              <c:showCatName val="1"/>
              <c:showPercent val="1"/>
            </c:dLbl>
            <c:dLbl>
              <c:idx val="14"/>
              <c:delete val="1"/>
            </c:dLbl>
            <c:dLbl>
              <c:idx val="15"/>
              <c:layout>
                <c:manualLayout>
                  <c:x val="-0.12498633135250929"/>
                  <c:y val="-0.25760866313999364"/>
                </c:manualLayout>
              </c:layout>
              <c:dLblPos val="bestFit"/>
              <c:showCatName val="1"/>
              <c:showPercent val="1"/>
            </c:dLbl>
            <c:dLbl>
              <c:idx val="16"/>
              <c:layout>
                <c:manualLayout>
                  <c:x val="0"/>
                  <c:y val="-8.7941261512253663E-2"/>
                </c:manualLayout>
              </c:layout>
              <c:dLblPos val="bestFit"/>
              <c:showCatName val="1"/>
              <c:showPercent val="1"/>
            </c:dLbl>
            <c:dLbl>
              <c:idx val="17"/>
              <c:layout>
                <c:manualLayout>
                  <c:x val="8.74870740857853E-3"/>
                  <c:y val="-1.3311020997666951E-2"/>
                </c:manualLayout>
              </c:layout>
              <c:dLblPos val="bestFit"/>
              <c:showCatName val="1"/>
              <c:showPercent val="1"/>
            </c:dLbl>
            <c:dLbl>
              <c:idx val="19"/>
              <c:delete val="1"/>
            </c:dLbl>
            <c:numFmt formatCode="0.0%" sourceLinked="0"/>
            <c:txPr>
              <a:bodyPr/>
              <a:lstStyle/>
              <a:p>
                <a:pPr>
                  <a:defRPr sz="1200" b="1"/>
                </a:pPr>
                <a:endParaRPr lang="ru-RU"/>
              </a:p>
            </c:txPr>
            <c:dLblPos val="bestFit"/>
            <c:showCatName val="1"/>
            <c:showPercent val="1"/>
            <c:showLeaderLines val="1"/>
          </c:dLbls>
          <c:cat>
            <c:strRef>
              <c:f>Лист1!$A$2:$A$20</c:f>
              <c:strCache>
                <c:ptCount val="19"/>
                <c:pt idx="0">
                  <c:v>Реклама </c:v>
                </c:pt>
                <c:pt idx="1">
                  <c:v>Защита прав потребителей  </c:v>
                </c:pt>
                <c:pt idx="2">
                  <c:v>Предпринимательство  </c:v>
                </c:pt>
                <c:pt idx="3">
                  <c:v>Сельского хозяйства  </c:v>
                </c:pt>
                <c:pt idx="4">
                  <c:v>Инвестиции </c:v>
                </c:pt>
                <c:pt idx="5">
                  <c:v>Энегроэффективность  </c:v>
                </c:pt>
                <c:pt idx="6">
                  <c:v>Законопослушное поведение  </c:v>
                </c:pt>
                <c:pt idx="7">
                  <c:v>Молодежь  </c:v>
                </c:pt>
                <c:pt idx="8">
                  <c:v>СОНКО </c:v>
                </c:pt>
                <c:pt idx="9">
                  <c:v>Образование  </c:v>
                </c:pt>
                <c:pt idx="10">
                  <c:v>Культура  </c:v>
                </c:pt>
                <c:pt idx="11">
                  <c:v> Забота </c:v>
                </c:pt>
                <c:pt idx="12">
                  <c:v>Спорт  </c:v>
                </c:pt>
                <c:pt idx="13">
                  <c:v>Финансы </c:v>
                </c:pt>
                <c:pt idx="14">
                  <c:v>Информационные технологии </c:v>
                </c:pt>
                <c:pt idx="15">
                  <c:v>Охрана окружающей среды </c:v>
                </c:pt>
                <c:pt idx="16">
                  <c:v>Безопасность  </c:v>
                </c:pt>
                <c:pt idx="17">
                  <c:v>Дороги  </c:v>
                </c:pt>
                <c:pt idx="18">
                  <c:v>Жилье </c:v>
                </c:pt>
              </c:strCache>
            </c:strRef>
          </c:cat>
          <c:val>
            <c:numRef>
              <c:f>Лист1!$B$2:$B$20</c:f>
              <c:numCache>
                <c:formatCode>General</c:formatCode>
                <c:ptCount val="19"/>
                <c:pt idx="0">
                  <c:v>0.1</c:v>
                </c:pt>
                <c:pt idx="1">
                  <c:v>0</c:v>
                </c:pt>
                <c:pt idx="2">
                  <c:v>0.1</c:v>
                </c:pt>
                <c:pt idx="3">
                  <c:v>0.1</c:v>
                </c:pt>
                <c:pt idx="4">
                  <c:v>0.4</c:v>
                </c:pt>
                <c:pt idx="5">
                  <c:v>0.1</c:v>
                </c:pt>
                <c:pt idx="6">
                  <c:v>0</c:v>
                </c:pt>
                <c:pt idx="7">
                  <c:v>0.70000000000000062</c:v>
                </c:pt>
                <c:pt idx="8">
                  <c:v>0.1</c:v>
                </c:pt>
                <c:pt idx="9">
                  <c:v>86.5</c:v>
                </c:pt>
                <c:pt idx="10">
                  <c:v>1</c:v>
                </c:pt>
                <c:pt idx="11">
                  <c:v>1.3</c:v>
                </c:pt>
                <c:pt idx="12">
                  <c:v>3.7</c:v>
                </c:pt>
                <c:pt idx="13">
                  <c:v>4.5</c:v>
                </c:pt>
                <c:pt idx="14">
                  <c:v>0</c:v>
                </c:pt>
                <c:pt idx="15">
                  <c:v>0.1</c:v>
                </c:pt>
                <c:pt idx="16">
                  <c:v>0.2</c:v>
                </c:pt>
                <c:pt idx="17">
                  <c:v>0.30000000000000032</c:v>
                </c:pt>
                <c:pt idx="18">
                  <c:v>0.8</c:v>
                </c:pt>
              </c:numCache>
            </c:numRef>
          </c:val>
        </c:ser>
        <c:dLbls>
          <c:showCatName val="1"/>
          <c:showPercent val="1"/>
        </c:dLbls>
        <c:gapWidth val="100"/>
        <c:secondPieSize val="75"/>
        <c:serLines>
          <c:spPr>
            <a:ln w="19050">
              <a:solidFill>
                <a:schemeClr val="accent5">
                  <a:lumMod val="40000"/>
                  <a:lumOff val="60000"/>
                </a:schemeClr>
              </a:solidFill>
              <a:prstDash val="solid"/>
            </a:ln>
          </c:spPr>
        </c:serLines>
      </c:ofPieChart>
    </c:plotArea>
    <c:plotVisOnly val="1"/>
  </c:chart>
  <c:txPr>
    <a:bodyPr/>
    <a:lstStyle/>
    <a:p>
      <a:pPr>
        <a:defRPr sz="1800"/>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2.0000641394942374E-2"/>
          <c:y val="0.12933748102062759"/>
          <c:w val="0.967271677717367"/>
          <c:h val="0.7413250379587466"/>
        </c:manualLayout>
      </c:layout>
      <c:barChart>
        <c:barDir val="bar"/>
        <c:grouping val="stacked"/>
        <c:ser>
          <c:idx val="0"/>
          <c:order val="0"/>
          <c:tx>
            <c:strRef>
              <c:f>Лист1!$B$1</c:f>
              <c:strCache>
                <c:ptCount val="1"/>
                <c:pt idx="0">
                  <c:v>Федеральные средства</c:v>
                </c:pt>
              </c:strCache>
            </c:strRef>
          </c:tx>
          <c:cat>
            <c:strRef>
              <c:f>Лист1!$A$2</c:f>
              <c:strCache>
                <c:ptCount val="1"/>
                <c:pt idx="0">
                  <c:v>Талантливые дети</c:v>
                </c:pt>
              </c:strCache>
            </c:strRef>
          </c:cat>
          <c:val>
            <c:numRef>
              <c:f>Лист1!$B$2</c:f>
              <c:numCache>
                <c:formatCode>General</c:formatCode>
                <c:ptCount val="1"/>
              </c:numCache>
            </c:numRef>
          </c:val>
        </c:ser>
        <c:ser>
          <c:idx val="1"/>
          <c:order val="1"/>
          <c:tx>
            <c:strRef>
              <c:f>Лист1!$C$1</c:f>
              <c:strCache>
                <c:ptCount val="1"/>
                <c:pt idx="0">
                  <c:v>Областные средства</c:v>
                </c:pt>
              </c:strCache>
            </c:strRef>
          </c:tx>
          <c:cat>
            <c:strRef>
              <c:f>Лист1!$A$2</c:f>
              <c:strCache>
                <c:ptCount val="1"/>
                <c:pt idx="0">
                  <c:v>Талантливые дети</c:v>
                </c:pt>
              </c:strCache>
            </c:strRef>
          </c:cat>
          <c:val>
            <c:numRef>
              <c:f>Лист1!$C$2</c:f>
              <c:numCache>
                <c:formatCode>General</c:formatCode>
                <c:ptCount val="1"/>
              </c:numCache>
            </c:numRef>
          </c:val>
        </c:ser>
        <c:ser>
          <c:idx val="2"/>
          <c:order val="2"/>
          <c:tx>
            <c:strRef>
              <c:f>Лист1!$D$1</c:f>
              <c:strCache>
                <c:ptCount val="1"/>
                <c:pt idx="0">
                  <c:v>Средства местного бюджета</c:v>
                </c:pt>
              </c:strCache>
            </c:strRef>
          </c:tx>
          <c:dLbls>
            <c:txPr>
              <a:bodyPr/>
              <a:lstStyle/>
              <a:p>
                <a:pPr>
                  <a:defRPr b="1"/>
                </a:pPr>
                <a:endParaRPr lang="ru-RU"/>
              </a:p>
            </c:txPr>
            <c:dLblPos val="ctr"/>
            <c:showVal val="1"/>
          </c:dLbls>
          <c:cat>
            <c:strRef>
              <c:f>Лист1!$A$2</c:f>
              <c:strCache>
                <c:ptCount val="1"/>
                <c:pt idx="0">
                  <c:v>Талантливые дети</c:v>
                </c:pt>
              </c:strCache>
            </c:strRef>
          </c:cat>
          <c:val>
            <c:numRef>
              <c:f>Лист1!$D$2</c:f>
              <c:numCache>
                <c:formatCode>0.00</c:formatCode>
                <c:ptCount val="1"/>
                <c:pt idx="0">
                  <c:v>3893</c:v>
                </c:pt>
              </c:numCache>
            </c:numRef>
          </c:val>
        </c:ser>
        <c:overlap val="100"/>
        <c:axId val="168353792"/>
        <c:axId val="168355328"/>
      </c:barChart>
      <c:catAx>
        <c:axId val="168353792"/>
        <c:scaling>
          <c:orientation val="minMax"/>
        </c:scaling>
        <c:delete val="1"/>
        <c:axPos val="l"/>
        <c:tickLblPos val="none"/>
        <c:crossAx val="168355328"/>
        <c:crosses val="autoZero"/>
        <c:auto val="1"/>
        <c:lblAlgn val="ctr"/>
        <c:lblOffset val="100"/>
      </c:catAx>
      <c:valAx>
        <c:axId val="168355328"/>
        <c:scaling>
          <c:orientation val="minMax"/>
        </c:scaling>
        <c:delete val="1"/>
        <c:axPos val="b"/>
        <c:numFmt formatCode="General" sourceLinked="1"/>
        <c:tickLblPos val="none"/>
        <c:crossAx val="168353792"/>
        <c:crosses val="autoZero"/>
        <c:crossBetween val="between"/>
      </c:valAx>
      <c:spPr>
        <a:noFill/>
        <a:ln w="25400">
          <a:noFill/>
        </a:ln>
      </c:spPr>
    </c:plotArea>
    <c:plotVisOnly val="1"/>
  </c:chart>
  <c:txPr>
    <a:bodyPr/>
    <a:lstStyle/>
    <a:p>
      <a:pPr>
        <a:defRPr sz="1400"/>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9.5920141426781041E-2"/>
          <c:y val="0.35202408065770524"/>
          <c:w val="0.88706176896524036"/>
          <c:h val="0.55097280857682485"/>
        </c:manualLayout>
      </c:layout>
      <c:barChart>
        <c:barDir val="bar"/>
        <c:grouping val="stacked"/>
        <c:ser>
          <c:idx val="0"/>
          <c:order val="0"/>
          <c:tx>
            <c:strRef>
              <c:f>Лист1!$B$1</c:f>
              <c:strCache>
                <c:ptCount val="1"/>
                <c:pt idx="0">
                  <c:v>Федеральные средства</c:v>
                </c:pt>
              </c:strCache>
            </c:strRef>
          </c:tx>
          <c:dLbls>
            <c:dLbl>
              <c:idx val="0"/>
              <c:layout>
                <c:manualLayout>
                  <c:x val="0.10020243852047628"/>
                  <c:y val="-0.19986043217420318"/>
                </c:manualLayout>
              </c:layout>
              <c:dLblPos val="ctr"/>
              <c:showVal val="1"/>
            </c:dLbl>
            <c:txPr>
              <a:bodyPr/>
              <a:lstStyle/>
              <a:p>
                <a:pPr>
                  <a:defRPr b="1"/>
                </a:pPr>
                <a:endParaRPr lang="ru-RU"/>
              </a:p>
            </c:txPr>
            <c:dLblPos val="ctr"/>
            <c:showVal val="1"/>
          </c:dLbls>
          <c:cat>
            <c:strRef>
              <c:f>Лист1!$A$2</c:f>
              <c:strCache>
                <c:ptCount val="1"/>
                <c:pt idx="0">
                  <c:v>Детские сады</c:v>
                </c:pt>
              </c:strCache>
            </c:strRef>
          </c:cat>
          <c:val>
            <c:numRef>
              <c:f>Лист1!$B$2</c:f>
              <c:numCache>
                <c:formatCode>0.00</c:formatCode>
                <c:ptCount val="1"/>
                <c:pt idx="0">
                  <c:v>111407.6</c:v>
                </c:pt>
              </c:numCache>
            </c:numRef>
          </c:val>
        </c:ser>
        <c:ser>
          <c:idx val="1"/>
          <c:order val="1"/>
          <c:tx>
            <c:strRef>
              <c:f>Лист1!$C$1</c:f>
              <c:strCache>
                <c:ptCount val="1"/>
                <c:pt idx="0">
                  <c:v>Областные средства</c:v>
                </c:pt>
              </c:strCache>
            </c:strRef>
          </c:tx>
          <c:dLbls>
            <c:txPr>
              <a:bodyPr/>
              <a:lstStyle/>
              <a:p>
                <a:pPr>
                  <a:defRPr b="1"/>
                </a:pPr>
                <a:endParaRPr lang="ru-RU"/>
              </a:p>
            </c:txPr>
            <c:dLblPos val="ctr"/>
            <c:showVal val="1"/>
          </c:dLbls>
          <c:cat>
            <c:strRef>
              <c:f>Лист1!$A$2</c:f>
              <c:strCache>
                <c:ptCount val="1"/>
                <c:pt idx="0">
                  <c:v>Детские сады</c:v>
                </c:pt>
              </c:strCache>
            </c:strRef>
          </c:cat>
          <c:val>
            <c:numRef>
              <c:f>Лист1!$C$2</c:f>
              <c:numCache>
                <c:formatCode>0.00</c:formatCode>
                <c:ptCount val="1"/>
                <c:pt idx="0">
                  <c:v>3311096.4</c:v>
                </c:pt>
              </c:numCache>
            </c:numRef>
          </c:val>
        </c:ser>
        <c:ser>
          <c:idx val="2"/>
          <c:order val="2"/>
          <c:tx>
            <c:strRef>
              <c:f>Лист1!$D$1</c:f>
              <c:strCache>
                <c:ptCount val="1"/>
                <c:pt idx="0">
                  <c:v>Средства местного бюджета</c:v>
                </c:pt>
              </c:strCache>
            </c:strRef>
          </c:tx>
          <c:dLbls>
            <c:txPr>
              <a:bodyPr/>
              <a:lstStyle/>
              <a:p>
                <a:pPr>
                  <a:defRPr b="1"/>
                </a:pPr>
                <a:endParaRPr lang="ru-RU"/>
              </a:p>
            </c:txPr>
            <c:dLblPos val="ctr"/>
            <c:showVal val="1"/>
          </c:dLbls>
          <c:cat>
            <c:strRef>
              <c:f>Лист1!$A$2</c:f>
              <c:strCache>
                <c:ptCount val="1"/>
                <c:pt idx="0">
                  <c:v>Детские сады</c:v>
                </c:pt>
              </c:strCache>
            </c:strRef>
          </c:cat>
          <c:val>
            <c:numRef>
              <c:f>Лист1!$D$2</c:f>
              <c:numCache>
                <c:formatCode>0.00</c:formatCode>
                <c:ptCount val="1"/>
                <c:pt idx="0">
                  <c:v>1397344.5</c:v>
                </c:pt>
              </c:numCache>
            </c:numRef>
          </c:val>
        </c:ser>
        <c:dLbls>
          <c:showVal val="1"/>
        </c:dLbls>
        <c:overlap val="100"/>
        <c:axId val="168497536"/>
        <c:axId val="168499072"/>
      </c:barChart>
      <c:catAx>
        <c:axId val="168497536"/>
        <c:scaling>
          <c:orientation val="minMax"/>
        </c:scaling>
        <c:delete val="1"/>
        <c:axPos val="l"/>
        <c:tickLblPos val="none"/>
        <c:crossAx val="168499072"/>
        <c:crosses val="autoZero"/>
        <c:auto val="1"/>
        <c:lblAlgn val="ctr"/>
        <c:lblOffset val="100"/>
      </c:catAx>
      <c:valAx>
        <c:axId val="168499072"/>
        <c:scaling>
          <c:orientation val="minMax"/>
        </c:scaling>
        <c:delete val="1"/>
        <c:axPos val="b"/>
        <c:numFmt formatCode="0.00" sourceLinked="1"/>
        <c:tickLblPos val="none"/>
        <c:crossAx val="168497536"/>
        <c:crosses val="autoZero"/>
        <c:crossBetween val="between"/>
      </c:valAx>
      <c:spPr>
        <a:noFill/>
        <a:ln w="25400">
          <a:noFill/>
        </a:ln>
      </c:spPr>
    </c:plotArea>
    <c:legend>
      <c:legendPos val="t"/>
      <c:layout>
        <c:manualLayout>
          <c:xMode val="edge"/>
          <c:yMode val="edge"/>
          <c:x val="1.2884811740494443E-3"/>
          <c:y val="5.2910787690256735E-2"/>
          <c:w val="0.88032945169834964"/>
          <c:h val="0.20211018220197771"/>
        </c:manualLayout>
      </c:layout>
      <c:txPr>
        <a:bodyPr/>
        <a:lstStyle/>
        <a:p>
          <a:pPr>
            <a:defRPr b="1"/>
          </a:pPr>
          <a:endParaRPr lang="ru-RU"/>
        </a:p>
      </c:txPr>
    </c:legend>
    <c:plotVisOnly val="1"/>
  </c:chart>
  <c:txPr>
    <a:bodyPr/>
    <a:lstStyle/>
    <a:p>
      <a:pPr>
        <a:defRPr sz="1400"/>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barChart>
        <c:barDir val="bar"/>
        <c:grouping val="stacked"/>
        <c:ser>
          <c:idx val="0"/>
          <c:order val="0"/>
          <c:tx>
            <c:strRef>
              <c:f>Лист1!$B$1</c:f>
              <c:strCache>
                <c:ptCount val="1"/>
                <c:pt idx="0">
                  <c:v>Федеральные средства</c:v>
                </c:pt>
              </c:strCache>
            </c:strRef>
          </c:tx>
          <c:dLbls>
            <c:dLbl>
              <c:idx val="0"/>
              <c:layout>
                <c:manualLayout>
                  <c:x val="-3.2418272969670145E-4"/>
                  <c:y val="-1.2597806592918247E-2"/>
                </c:manualLayout>
              </c:layout>
              <c:dLblPos val="ctr"/>
              <c:showVal val="1"/>
            </c:dLbl>
            <c:txPr>
              <a:bodyPr/>
              <a:lstStyle/>
              <a:p>
                <a:pPr>
                  <a:defRPr b="1"/>
                </a:pPr>
                <a:endParaRPr lang="ru-RU"/>
              </a:p>
            </c:txPr>
            <c:dLblPos val="ctr"/>
            <c:showVal val="1"/>
          </c:dLbls>
          <c:cat>
            <c:strRef>
              <c:f>Лист1!$A$2</c:f>
              <c:strCache>
                <c:ptCount val="1"/>
                <c:pt idx="0">
                  <c:v>Школы</c:v>
                </c:pt>
              </c:strCache>
            </c:strRef>
          </c:cat>
          <c:val>
            <c:numRef>
              <c:f>Лист1!$B$2</c:f>
              <c:numCache>
                <c:formatCode>0.00</c:formatCode>
                <c:ptCount val="1"/>
                <c:pt idx="0">
                  <c:v>1225872.9000000004</c:v>
                </c:pt>
              </c:numCache>
            </c:numRef>
          </c:val>
        </c:ser>
        <c:ser>
          <c:idx val="1"/>
          <c:order val="1"/>
          <c:tx>
            <c:strRef>
              <c:f>Лист1!$C$1</c:f>
              <c:strCache>
                <c:ptCount val="1"/>
                <c:pt idx="0">
                  <c:v>Областные средства</c:v>
                </c:pt>
              </c:strCache>
            </c:strRef>
          </c:tx>
          <c:dLbls>
            <c:txPr>
              <a:bodyPr/>
              <a:lstStyle/>
              <a:p>
                <a:pPr>
                  <a:defRPr b="1"/>
                </a:pPr>
                <a:endParaRPr lang="ru-RU"/>
              </a:p>
            </c:txPr>
            <c:dLblPos val="ctr"/>
            <c:showVal val="1"/>
          </c:dLbls>
          <c:cat>
            <c:strRef>
              <c:f>Лист1!$A$2</c:f>
              <c:strCache>
                <c:ptCount val="1"/>
                <c:pt idx="0">
                  <c:v>Школы</c:v>
                </c:pt>
              </c:strCache>
            </c:strRef>
          </c:cat>
          <c:val>
            <c:numRef>
              <c:f>Лист1!$C$2</c:f>
              <c:numCache>
                <c:formatCode>0.00</c:formatCode>
                <c:ptCount val="1"/>
                <c:pt idx="0">
                  <c:v>4427210.7</c:v>
                </c:pt>
              </c:numCache>
            </c:numRef>
          </c:val>
        </c:ser>
        <c:ser>
          <c:idx val="2"/>
          <c:order val="2"/>
          <c:tx>
            <c:strRef>
              <c:f>Лист1!$D$1</c:f>
              <c:strCache>
                <c:ptCount val="1"/>
                <c:pt idx="0">
                  <c:v>Средства местного бюджета</c:v>
                </c:pt>
              </c:strCache>
            </c:strRef>
          </c:tx>
          <c:dLbls>
            <c:dLbl>
              <c:idx val="0"/>
              <c:layout>
                <c:manualLayout>
                  <c:x val="1.4049364885383106E-3"/>
                  <c:y val="-1.2597806592918247E-2"/>
                </c:manualLayout>
              </c:layout>
              <c:dLblPos val="ctr"/>
              <c:showVal val="1"/>
            </c:dLbl>
            <c:txPr>
              <a:bodyPr/>
              <a:lstStyle/>
              <a:p>
                <a:pPr>
                  <a:defRPr b="1"/>
                </a:pPr>
                <a:endParaRPr lang="ru-RU"/>
              </a:p>
            </c:txPr>
            <c:dLblPos val="ctr"/>
            <c:showVal val="1"/>
          </c:dLbls>
          <c:cat>
            <c:strRef>
              <c:f>Лист1!$A$2</c:f>
              <c:strCache>
                <c:ptCount val="1"/>
                <c:pt idx="0">
                  <c:v>Школы</c:v>
                </c:pt>
              </c:strCache>
            </c:strRef>
          </c:cat>
          <c:val>
            <c:numRef>
              <c:f>Лист1!$D$2</c:f>
              <c:numCache>
                <c:formatCode>0.00</c:formatCode>
                <c:ptCount val="1"/>
                <c:pt idx="0">
                  <c:v>1483625.5</c:v>
                </c:pt>
              </c:numCache>
            </c:numRef>
          </c:val>
        </c:ser>
        <c:dLbls>
          <c:showVal val="1"/>
        </c:dLbls>
        <c:overlap val="100"/>
        <c:axId val="168550400"/>
        <c:axId val="168551936"/>
      </c:barChart>
      <c:catAx>
        <c:axId val="168550400"/>
        <c:scaling>
          <c:orientation val="minMax"/>
        </c:scaling>
        <c:delete val="1"/>
        <c:axPos val="l"/>
        <c:tickLblPos val="none"/>
        <c:crossAx val="168551936"/>
        <c:crosses val="autoZero"/>
        <c:auto val="1"/>
        <c:lblAlgn val="ctr"/>
        <c:lblOffset val="100"/>
      </c:catAx>
      <c:valAx>
        <c:axId val="168551936"/>
        <c:scaling>
          <c:orientation val="minMax"/>
        </c:scaling>
        <c:delete val="1"/>
        <c:axPos val="b"/>
        <c:numFmt formatCode="0.00" sourceLinked="1"/>
        <c:tickLblPos val="none"/>
        <c:crossAx val="168550400"/>
        <c:crosses val="autoZero"/>
        <c:crossBetween val="between"/>
      </c:valAx>
      <c:spPr>
        <a:noFill/>
        <a:ln w="25400">
          <a:noFill/>
        </a:ln>
      </c:spPr>
    </c:plotArea>
    <c:plotVisOnly val="1"/>
  </c:chart>
  <c:txPr>
    <a:bodyPr/>
    <a:lstStyle/>
    <a:p>
      <a:pPr>
        <a:defRPr sz="1400"/>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2.0000641394942374E-2"/>
          <c:y val="0.12933748102062759"/>
          <c:w val="0.95454399682967661"/>
          <c:h val="0.7413250379587466"/>
        </c:manualLayout>
      </c:layout>
      <c:barChart>
        <c:barDir val="bar"/>
        <c:grouping val="stacked"/>
        <c:ser>
          <c:idx val="0"/>
          <c:order val="0"/>
          <c:tx>
            <c:strRef>
              <c:f>Лист1!$B$1</c:f>
              <c:strCache>
                <c:ptCount val="1"/>
                <c:pt idx="0">
                  <c:v>Федеральные средства</c:v>
                </c:pt>
              </c:strCache>
            </c:strRef>
          </c:tx>
          <c:dLbls>
            <c:dLbl>
              <c:idx val="0"/>
              <c:layout>
                <c:manualLayout>
                  <c:x val="9.0021826278561728E-2"/>
                  <c:y val="0.29394882050142584"/>
                </c:manualLayout>
              </c:layout>
              <c:showVal val="1"/>
            </c:dLbl>
            <c:txPr>
              <a:bodyPr/>
              <a:lstStyle/>
              <a:p>
                <a:pPr>
                  <a:defRPr b="1"/>
                </a:pPr>
                <a:endParaRPr lang="ru-RU"/>
              </a:p>
            </c:txPr>
            <c:showVal val="1"/>
          </c:dLbls>
          <c:cat>
            <c:strRef>
              <c:f>Лист1!$A$2</c:f>
              <c:strCache>
                <c:ptCount val="1"/>
                <c:pt idx="0">
                  <c:v>Дополнительное образование</c:v>
                </c:pt>
              </c:strCache>
            </c:strRef>
          </c:cat>
          <c:val>
            <c:numRef>
              <c:f>Лист1!$B$2</c:f>
              <c:numCache>
                <c:formatCode>0.00</c:formatCode>
                <c:ptCount val="1"/>
                <c:pt idx="0">
                  <c:v>6926.2</c:v>
                </c:pt>
              </c:numCache>
            </c:numRef>
          </c:val>
        </c:ser>
        <c:ser>
          <c:idx val="1"/>
          <c:order val="1"/>
          <c:tx>
            <c:strRef>
              <c:f>Лист1!$C$1</c:f>
              <c:strCache>
                <c:ptCount val="1"/>
                <c:pt idx="0">
                  <c:v>Областные средства</c:v>
                </c:pt>
              </c:strCache>
            </c:strRef>
          </c:tx>
          <c:dLbls>
            <c:dLbl>
              <c:idx val="0"/>
              <c:layout>
                <c:manualLayout>
                  <c:x val="9.7949620181091004E-2"/>
                  <c:y val="-0.30570677332148355"/>
                </c:manualLayout>
              </c:layout>
              <c:showVal val="1"/>
            </c:dLbl>
            <c:txPr>
              <a:bodyPr/>
              <a:lstStyle/>
              <a:p>
                <a:pPr>
                  <a:defRPr b="1"/>
                </a:pPr>
                <a:endParaRPr lang="ru-RU"/>
              </a:p>
            </c:txPr>
            <c:showVal val="1"/>
          </c:dLbls>
          <c:cat>
            <c:strRef>
              <c:f>Лист1!$A$2</c:f>
              <c:strCache>
                <c:ptCount val="1"/>
                <c:pt idx="0">
                  <c:v>Дополнительное образование</c:v>
                </c:pt>
              </c:strCache>
            </c:strRef>
          </c:cat>
          <c:val>
            <c:numRef>
              <c:f>Лист1!$C$2</c:f>
              <c:numCache>
                <c:formatCode>0.00</c:formatCode>
                <c:ptCount val="1"/>
                <c:pt idx="0">
                  <c:v>5737.8</c:v>
                </c:pt>
              </c:numCache>
            </c:numRef>
          </c:val>
        </c:ser>
        <c:ser>
          <c:idx val="2"/>
          <c:order val="2"/>
          <c:tx>
            <c:strRef>
              <c:f>Лист1!$D$1</c:f>
              <c:strCache>
                <c:ptCount val="1"/>
                <c:pt idx="0">
                  <c:v>Средства местного бюджета</c:v>
                </c:pt>
              </c:strCache>
            </c:strRef>
          </c:tx>
          <c:dLbls>
            <c:txPr>
              <a:bodyPr/>
              <a:lstStyle/>
              <a:p>
                <a:pPr>
                  <a:defRPr b="1"/>
                </a:pPr>
                <a:endParaRPr lang="ru-RU"/>
              </a:p>
            </c:txPr>
            <c:showVal val="1"/>
          </c:dLbls>
          <c:cat>
            <c:strRef>
              <c:f>Лист1!$A$2</c:f>
              <c:strCache>
                <c:ptCount val="1"/>
                <c:pt idx="0">
                  <c:v>Дополнительное образование</c:v>
                </c:pt>
              </c:strCache>
            </c:strRef>
          </c:cat>
          <c:val>
            <c:numRef>
              <c:f>Лист1!$D$2</c:f>
              <c:numCache>
                <c:formatCode>0.00</c:formatCode>
                <c:ptCount val="1"/>
                <c:pt idx="0">
                  <c:v>777277.4</c:v>
                </c:pt>
              </c:numCache>
            </c:numRef>
          </c:val>
        </c:ser>
        <c:dLbls>
          <c:showVal val="1"/>
        </c:dLbls>
        <c:overlap val="100"/>
        <c:axId val="168619008"/>
        <c:axId val="168628992"/>
      </c:barChart>
      <c:catAx>
        <c:axId val="168619008"/>
        <c:scaling>
          <c:orientation val="minMax"/>
        </c:scaling>
        <c:delete val="1"/>
        <c:axPos val="l"/>
        <c:tickLblPos val="none"/>
        <c:crossAx val="168628992"/>
        <c:crosses val="autoZero"/>
        <c:auto val="1"/>
        <c:lblAlgn val="ctr"/>
        <c:lblOffset val="100"/>
      </c:catAx>
      <c:valAx>
        <c:axId val="168628992"/>
        <c:scaling>
          <c:orientation val="minMax"/>
        </c:scaling>
        <c:delete val="1"/>
        <c:axPos val="b"/>
        <c:numFmt formatCode="0.00" sourceLinked="1"/>
        <c:tickLblPos val="none"/>
        <c:crossAx val="168619008"/>
        <c:crosses val="autoZero"/>
        <c:crossBetween val="between"/>
      </c:valAx>
      <c:spPr>
        <a:noFill/>
        <a:ln w="25400">
          <a:noFill/>
        </a:ln>
      </c:spPr>
    </c:plotArea>
    <c:plotVisOnly val="1"/>
  </c:chart>
  <c:txPr>
    <a:bodyPr/>
    <a:lstStyle/>
    <a:p>
      <a:pPr>
        <a:defRPr sz="1400"/>
      </a:pPr>
      <a:endParaRPr lang="ru-RU"/>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2.1798451857409067E-2"/>
          <c:y val="0.13857587252210071"/>
          <c:w val="0.96631148349309615"/>
          <c:h val="0.72284825495579985"/>
        </c:manualLayout>
      </c:layout>
      <c:barChart>
        <c:barDir val="bar"/>
        <c:grouping val="stacked"/>
        <c:ser>
          <c:idx val="0"/>
          <c:order val="0"/>
          <c:tx>
            <c:strRef>
              <c:f>Лист1!$B$1</c:f>
              <c:strCache>
                <c:ptCount val="1"/>
                <c:pt idx="0">
                  <c:v>Федеральные средства</c:v>
                </c:pt>
              </c:strCache>
            </c:strRef>
          </c:tx>
          <c:cat>
            <c:strRef>
              <c:f>Лист1!$A$2</c:f>
              <c:strCache>
                <c:ptCount val="1"/>
                <c:pt idx="0">
                  <c:v>Оздоровление детей</c:v>
                </c:pt>
              </c:strCache>
            </c:strRef>
          </c:cat>
          <c:val>
            <c:numRef>
              <c:f>Лист1!$B$2</c:f>
              <c:numCache>
                <c:formatCode>General</c:formatCode>
                <c:ptCount val="1"/>
              </c:numCache>
            </c:numRef>
          </c:val>
        </c:ser>
        <c:ser>
          <c:idx val="1"/>
          <c:order val="1"/>
          <c:tx>
            <c:strRef>
              <c:f>Лист1!$C$1</c:f>
              <c:strCache>
                <c:ptCount val="1"/>
                <c:pt idx="0">
                  <c:v>Областные средства</c:v>
                </c:pt>
              </c:strCache>
            </c:strRef>
          </c:tx>
          <c:dLbls>
            <c:txPr>
              <a:bodyPr/>
              <a:lstStyle/>
              <a:p>
                <a:pPr>
                  <a:defRPr b="1"/>
                </a:pPr>
                <a:endParaRPr lang="ru-RU"/>
              </a:p>
            </c:txPr>
            <c:dLblPos val="ctr"/>
            <c:showVal val="1"/>
          </c:dLbls>
          <c:cat>
            <c:strRef>
              <c:f>Лист1!$A$2</c:f>
              <c:strCache>
                <c:ptCount val="1"/>
                <c:pt idx="0">
                  <c:v>Оздоровление детей</c:v>
                </c:pt>
              </c:strCache>
            </c:strRef>
          </c:cat>
          <c:val>
            <c:numRef>
              <c:f>Лист1!$C$2</c:f>
              <c:numCache>
                <c:formatCode>0.00</c:formatCode>
                <c:ptCount val="1"/>
                <c:pt idx="0">
                  <c:v>14560.9</c:v>
                </c:pt>
              </c:numCache>
            </c:numRef>
          </c:val>
        </c:ser>
        <c:ser>
          <c:idx val="2"/>
          <c:order val="2"/>
          <c:tx>
            <c:strRef>
              <c:f>Лист1!$D$1</c:f>
              <c:strCache>
                <c:ptCount val="1"/>
                <c:pt idx="0">
                  <c:v>Средства местного бюджета</c:v>
                </c:pt>
              </c:strCache>
            </c:strRef>
          </c:tx>
          <c:dLbls>
            <c:txPr>
              <a:bodyPr/>
              <a:lstStyle/>
              <a:p>
                <a:pPr>
                  <a:defRPr b="1"/>
                </a:pPr>
                <a:endParaRPr lang="ru-RU"/>
              </a:p>
            </c:txPr>
            <c:dLblPos val="ctr"/>
            <c:showVal val="1"/>
          </c:dLbls>
          <c:cat>
            <c:strRef>
              <c:f>Лист1!$A$2</c:f>
              <c:strCache>
                <c:ptCount val="1"/>
                <c:pt idx="0">
                  <c:v>Оздоровление детей</c:v>
                </c:pt>
              </c:strCache>
            </c:strRef>
          </c:cat>
          <c:val>
            <c:numRef>
              <c:f>Лист1!$D$2</c:f>
              <c:numCache>
                <c:formatCode>0.00</c:formatCode>
                <c:ptCount val="1"/>
                <c:pt idx="0">
                  <c:v>51533.1</c:v>
                </c:pt>
              </c:numCache>
            </c:numRef>
          </c:val>
        </c:ser>
        <c:dLbls>
          <c:showVal val="1"/>
        </c:dLbls>
        <c:overlap val="100"/>
        <c:axId val="168696064"/>
        <c:axId val="168701952"/>
      </c:barChart>
      <c:catAx>
        <c:axId val="168696064"/>
        <c:scaling>
          <c:orientation val="maxMin"/>
        </c:scaling>
        <c:delete val="1"/>
        <c:axPos val="l"/>
        <c:tickLblPos val="none"/>
        <c:crossAx val="168701952"/>
        <c:crosses val="autoZero"/>
        <c:auto val="1"/>
        <c:lblAlgn val="ctr"/>
        <c:lblOffset val="100"/>
      </c:catAx>
      <c:valAx>
        <c:axId val="168701952"/>
        <c:scaling>
          <c:orientation val="minMax"/>
        </c:scaling>
        <c:delete val="1"/>
        <c:axPos val="t"/>
        <c:numFmt formatCode="General" sourceLinked="1"/>
        <c:tickLblPos val="none"/>
        <c:crossAx val="168696064"/>
        <c:crosses val="autoZero"/>
        <c:crossBetween val="between"/>
      </c:valAx>
      <c:spPr>
        <a:noFill/>
        <a:ln w="25400">
          <a:noFill/>
        </a:ln>
      </c:spPr>
    </c:plotArea>
    <c:plotVisOnly val="1"/>
  </c:chart>
  <c:txPr>
    <a:bodyPr/>
    <a:lstStyle/>
    <a:p>
      <a:pPr>
        <a:defRPr sz="1400"/>
      </a:pPr>
      <a:endParaRPr lang="ru-RU"/>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2.0421707529572813E-2"/>
          <c:y val="0.12933748102062759"/>
          <c:w val="0.96658266040615359"/>
          <c:h val="0.7413250379587466"/>
        </c:manualLayout>
      </c:layout>
      <c:barChart>
        <c:barDir val="bar"/>
        <c:grouping val="stacked"/>
        <c:ser>
          <c:idx val="0"/>
          <c:order val="0"/>
          <c:tx>
            <c:strRef>
              <c:f>Лист1!$B$1</c:f>
              <c:strCache>
                <c:ptCount val="1"/>
                <c:pt idx="0">
                  <c:v>Федеральные средства</c:v>
                </c:pt>
              </c:strCache>
            </c:strRef>
          </c:tx>
          <c:cat>
            <c:strRef>
              <c:f>Лист1!$A$2</c:f>
              <c:strCache>
                <c:ptCount val="1"/>
                <c:pt idx="0">
                  <c:v>Управление ресурсами </c:v>
                </c:pt>
              </c:strCache>
            </c:strRef>
          </c:cat>
          <c:val>
            <c:numRef>
              <c:f>Лист1!$B$2</c:f>
              <c:numCache>
                <c:formatCode>General</c:formatCode>
                <c:ptCount val="1"/>
              </c:numCache>
            </c:numRef>
          </c:val>
        </c:ser>
        <c:ser>
          <c:idx val="1"/>
          <c:order val="1"/>
          <c:tx>
            <c:strRef>
              <c:f>Лист1!$C$1</c:f>
              <c:strCache>
                <c:ptCount val="1"/>
                <c:pt idx="0">
                  <c:v>Областные средства</c:v>
                </c:pt>
              </c:strCache>
            </c:strRef>
          </c:tx>
          <c:cat>
            <c:strRef>
              <c:f>Лист1!$A$2</c:f>
              <c:strCache>
                <c:ptCount val="1"/>
                <c:pt idx="0">
                  <c:v>Управление ресурсами </c:v>
                </c:pt>
              </c:strCache>
            </c:strRef>
          </c:cat>
          <c:val>
            <c:numRef>
              <c:f>Лист1!$C$2</c:f>
              <c:numCache>
                <c:formatCode>General</c:formatCode>
                <c:ptCount val="1"/>
              </c:numCache>
            </c:numRef>
          </c:val>
        </c:ser>
        <c:ser>
          <c:idx val="2"/>
          <c:order val="2"/>
          <c:tx>
            <c:strRef>
              <c:f>Лист1!$D$1</c:f>
              <c:strCache>
                <c:ptCount val="1"/>
                <c:pt idx="0">
                  <c:v>Средства местного бюджета</c:v>
                </c:pt>
              </c:strCache>
            </c:strRef>
          </c:tx>
          <c:dLbls>
            <c:txPr>
              <a:bodyPr/>
              <a:lstStyle/>
              <a:p>
                <a:pPr>
                  <a:defRPr b="1"/>
                </a:pPr>
                <a:endParaRPr lang="ru-RU"/>
              </a:p>
            </c:txPr>
            <c:dLblPos val="ctr"/>
            <c:showVal val="1"/>
          </c:dLbls>
          <c:cat>
            <c:strRef>
              <c:f>Лист1!$A$2</c:f>
              <c:strCache>
                <c:ptCount val="1"/>
                <c:pt idx="0">
                  <c:v>Управление ресурсами </c:v>
                </c:pt>
              </c:strCache>
            </c:strRef>
          </c:cat>
          <c:val>
            <c:numRef>
              <c:f>Лист1!$D$2</c:f>
              <c:numCache>
                <c:formatCode>0.00</c:formatCode>
                <c:ptCount val="1"/>
                <c:pt idx="0">
                  <c:v>70853.5</c:v>
                </c:pt>
              </c:numCache>
            </c:numRef>
          </c:val>
        </c:ser>
        <c:overlap val="100"/>
        <c:axId val="168735488"/>
        <c:axId val="168737024"/>
      </c:barChart>
      <c:catAx>
        <c:axId val="168735488"/>
        <c:scaling>
          <c:orientation val="minMax"/>
        </c:scaling>
        <c:delete val="1"/>
        <c:axPos val="l"/>
        <c:tickLblPos val="none"/>
        <c:crossAx val="168737024"/>
        <c:crosses val="autoZero"/>
        <c:auto val="1"/>
        <c:lblAlgn val="ctr"/>
        <c:lblOffset val="100"/>
      </c:catAx>
      <c:valAx>
        <c:axId val="168737024"/>
        <c:scaling>
          <c:orientation val="minMax"/>
        </c:scaling>
        <c:delete val="1"/>
        <c:axPos val="b"/>
        <c:numFmt formatCode="General" sourceLinked="1"/>
        <c:tickLblPos val="none"/>
        <c:crossAx val="168735488"/>
        <c:crosses val="autoZero"/>
        <c:crossBetween val="between"/>
      </c:valAx>
      <c:spPr>
        <a:noFill/>
        <a:ln w="25400">
          <a:noFill/>
        </a:ln>
      </c:spPr>
    </c:plotArea>
    <c:plotVisOnly val="1"/>
  </c:chart>
  <c:txPr>
    <a:bodyPr/>
    <a:lstStyle/>
    <a:p>
      <a:pPr>
        <a:defRPr sz="1400"/>
      </a:pPr>
      <a:endParaRPr lang="ru-RU"/>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2.0000641394942374E-2"/>
          <c:y val="0.12933748102062761"/>
          <c:w val="0.91636095416660457"/>
          <c:h val="0.74132503795874671"/>
        </c:manualLayout>
      </c:layout>
      <c:barChart>
        <c:barDir val="bar"/>
        <c:grouping val="stacked"/>
        <c:ser>
          <c:idx val="0"/>
          <c:order val="0"/>
          <c:tx>
            <c:strRef>
              <c:f>Лист1!$B$1</c:f>
              <c:strCache>
                <c:ptCount val="1"/>
                <c:pt idx="0">
                  <c:v>Федеральные средства</c:v>
                </c:pt>
              </c:strCache>
            </c:strRef>
          </c:tx>
          <c:cat>
            <c:strRef>
              <c:f>Лист1!$A$2</c:f>
              <c:strCache>
                <c:ptCount val="1"/>
                <c:pt idx="0">
                  <c:v>Талантливые дети</c:v>
                </c:pt>
              </c:strCache>
            </c:strRef>
          </c:cat>
          <c:val>
            <c:numRef>
              <c:f>Лист1!$B$2</c:f>
              <c:numCache>
                <c:formatCode>General</c:formatCode>
                <c:ptCount val="1"/>
              </c:numCache>
            </c:numRef>
          </c:val>
        </c:ser>
        <c:ser>
          <c:idx val="1"/>
          <c:order val="1"/>
          <c:tx>
            <c:strRef>
              <c:f>Лист1!$C$1</c:f>
              <c:strCache>
                <c:ptCount val="1"/>
                <c:pt idx="0">
                  <c:v>Областные средства</c:v>
                </c:pt>
              </c:strCache>
            </c:strRef>
          </c:tx>
          <c:cat>
            <c:strRef>
              <c:f>Лист1!$A$2</c:f>
              <c:strCache>
                <c:ptCount val="1"/>
                <c:pt idx="0">
                  <c:v>Талантливые дети</c:v>
                </c:pt>
              </c:strCache>
            </c:strRef>
          </c:cat>
          <c:val>
            <c:numRef>
              <c:f>Лист1!$C$2</c:f>
              <c:numCache>
                <c:formatCode>General</c:formatCode>
                <c:ptCount val="1"/>
              </c:numCache>
            </c:numRef>
          </c:val>
        </c:ser>
        <c:ser>
          <c:idx val="2"/>
          <c:order val="2"/>
          <c:tx>
            <c:strRef>
              <c:f>Лист1!$D$1</c:f>
              <c:strCache>
                <c:ptCount val="1"/>
                <c:pt idx="0">
                  <c:v>Средства местного бюджета</c:v>
                </c:pt>
              </c:strCache>
            </c:strRef>
          </c:tx>
          <c:dLbls>
            <c:txPr>
              <a:bodyPr/>
              <a:lstStyle/>
              <a:p>
                <a:pPr>
                  <a:defRPr b="1"/>
                </a:pPr>
                <a:endParaRPr lang="ru-RU"/>
              </a:p>
            </c:txPr>
            <c:dLblPos val="ctr"/>
            <c:showVal val="1"/>
          </c:dLbls>
          <c:cat>
            <c:strRef>
              <c:f>Лист1!$A$2</c:f>
              <c:strCache>
                <c:ptCount val="1"/>
                <c:pt idx="0">
                  <c:v>Талантливые дети</c:v>
                </c:pt>
              </c:strCache>
            </c:strRef>
          </c:cat>
          <c:val>
            <c:numRef>
              <c:f>Лист1!$D$2</c:f>
              <c:numCache>
                <c:formatCode>0.00</c:formatCode>
                <c:ptCount val="1"/>
                <c:pt idx="0">
                  <c:v>10944.4</c:v>
                </c:pt>
              </c:numCache>
            </c:numRef>
          </c:val>
        </c:ser>
        <c:overlap val="100"/>
        <c:axId val="169147776"/>
        <c:axId val="168957056"/>
      </c:barChart>
      <c:catAx>
        <c:axId val="169147776"/>
        <c:scaling>
          <c:orientation val="minMax"/>
        </c:scaling>
        <c:delete val="1"/>
        <c:axPos val="l"/>
        <c:tickLblPos val="none"/>
        <c:crossAx val="168957056"/>
        <c:crosses val="autoZero"/>
        <c:auto val="1"/>
        <c:lblAlgn val="ctr"/>
        <c:lblOffset val="100"/>
      </c:catAx>
      <c:valAx>
        <c:axId val="168957056"/>
        <c:scaling>
          <c:orientation val="minMax"/>
        </c:scaling>
        <c:delete val="1"/>
        <c:axPos val="b"/>
        <c:numFmt formatCode="General" sourceLinked="1"/>
        <c:tickLblPos val="none"/>
        <c:crossAx val="169147776"/>
        <c:crosses val="autoZero"/>
        <c:crossBetween val="between"/>
      </c:valAx>
      <c:spPr>
        <a:noFill/>
        <a:ln w="25400">
          <a:noFill/>
        </a:ln>
      </c:spPr>
    </c:plotArea>
    <c:plotVisOnly val="1"/>
  </c:chart>
  <c:txPr>
    <a:bodyPr/>
    <a:lstStyle/>
    <a:p>
      <a:pPr>
        <a:defRPr sz="1400"/>
      </a:pPr>
      <a:endParaRPr lang="ru-RU"/>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9.5920141426781041E-2"/>
          <c:y val="0.35202408065770535"/>
          <c:w val="0.8174423114780619"/>
          <c:h val="0.55097280857682485"/>
        </c:manualLayout>
      </c:layout>
      <c:barChart>
        <c:barDir val="bar"/>
        <c:grouping val="stacked"/>
        <c:ser>
          <c:idx val="0"/>
          <c:order val="0"/>
          <c:tx>
            <c:strRef>
              <c:f>Лист1!$B$1</c:f>
              <c:strCache>
                <c:ptCount val="1"/>
                <c:pt idx="0">
                  <c:v>Федеральные средства</c:v>
                </c:pt>
              </c:strCache>
            </c:strRef>
          </c:tx>
          <c:dLbls>
            <c:dLbl>
              <c:idx val="0"/>
              <c:layout>
                <c:manualLayout>
                  <c:x val="0.10020243852047628"/>
                  <c:y val="-0.19986043217420324"/>
                </c:manualLayout>
              </c:layout>
              <c:dLblPos val="ctr"/>
              <c:showVal val="1"/>
            </c:dLbl>
            <c:txPr>
              <a:bodyPr/>
              <a:lstStyle/>
              <a:p>
                <a:pPr>
                  <a:defRPr b="1"/>
                </a:pPr>
                <a:endParaRPr lang="ru-RU"/>
              </a:p>
            </c:txPr>
            <c:dLblPos val="ctr"/>
            <c:showVal val="1"/>
          </c:dLbls>
          <c:cat>
            <c:strRef>
              <c:f>Лист1!$A$2</c:f>
              <c:strCache>
                <c:ptCount val="1"/>
                <c:pt idx="0">
                  <c:v>Наша библиотека</c:v>
                </c:pt>
              </c:strCache>
            </c:strRef>
          </c:cat>
          <c:val>
            <c:numRef>
              <c:f>Лист1!$B$2</c:f>
              <c:numCache>
                <c:formatCode>General</c:formatCode>
                <c:ptCount val="1"/>
                <c:pt idx="0">
                  <c:v>100</c:v>
                </c:pt>
              </c:numCache>
            </c:numRef>
          </c:val>
        </c:ser>
        <c:ser>
          <c:idx val="1"/>
          <c:order val="1"/>
          <c:tx>
            <c:strRef>
              <c:f>Лист1!$C$1</c:f>
              <c:strCache>
                <c:ptCount val="1"/>
                <c:pt idx="0">
                  <c:v>Областные средства</c:v>
                </c:pt>
              </c:strCache>
            </c:strRef>
          </c:tx>
          <c:dLbls>
            <c:txPr>
              <a:bodyPr/>
              <a:lstStyle/>
              <a:p>
                <a:pPr>
                  <a:defRPr b="1"/>
                </a:pPr>
                <a:endParaRPr lang="ru-RU"/>
              </a:p>
            </c:txPr>
            <c:showVal val="1"/>
          </c:dLbls>
          <c:cat>
            <c:strRef>
              <c:f>Лист1!$A$2</c:f>
              <c:strCache>
                <c:ptCount val="1"/>
                <c:pt idx="0">
                  <c:v>Наша библиотека</c:v>
                </c:pt>
              </c:strCache>
            </c:strRef>
          </c:cat>
          <c:val>
            <c:numRef>
              <c:f>Лист1!$C$2</c:f>
              <c:numCache>
                <c:formatCode>General</c:formatCode>
                <c:ptCount val="1"/>
                <c:pt idx="0">
                  <c:v>10477.700000000004</c:v>
                </c:pt>
              </c:numCache>
            </c:numRef>
          </c:val>
        </c:ser>
        <c:ser>
          <c:idx val="2"/>
          <c:order val="2"/>
          <c:tx>
            <c:strRef>
              <c:f>Лист1!$D$1</c:f>
              <c:strCache>
                <c:ptCount val="1"/>
                <c:pt idx="0">
                  <c:v>Средства местного бюджета</c:v>
                </c:pt>
              </c:strCache>
            </c:strRef>
          </c:tx>
          <c:dLbls>
            <c:txPr>
              <a:bodyPr/>
              <a:lstStyle/>
              <a:p>
                <a:pPr>
                  <a:defRPr b="1"/>
                </a:pPr>
                <a:endParaRPr lang="ru-RU"/>
              </a:p>
            </c:txPr>
            <c:showVal val="1"/>
          </c:dLbls>
          <c:cat>
            <c:strRef>
              <c:f>Лист1!$A$2</c:f>
              <c:strCache>
                <c:ptCount val="1"/>
                <c:pt idx="0">
                  <c:v>Наша библиотека</c:v>
                </c:pt>
              </c:strCache>
            </c:strRef>
          </c:cat>
          <c:val>
            <c:numRef>
              <c:f>Лист1!$D$2</c:f>
              <c:numCache>
                <c:formatCode>0.00</c:formatCode>
                <c:ptCount val="1"/>
                <c:pt idx="0">
                  <c:v>28697.200000000001</c:v>
                </c:pt>
              </c:numCache>
            </c:numRef>
          </c:val>
        </c:ser>
        <c:dLbls>
          <c:showVal val="1"/>
        </c:dLbls>
        <c:overlap val="100"/>
        <c:axId val="169168896"/>
        <c:axId val="169170432"/>
      </c:barChart>
      <c:catAx>
        <c:axId val="169168896"/>
        <c:scaling>
          <c:orientation val="minMax"/>
        </c:scaling>
        <c:delete val="1"/>
        <c:axPos val="l"/>
        <c:tickLblPos val="none"/>
        <c:crossAx val="169170432"/>
        <c:crosses val="autoZero"/>
        <c:auto val="1"/>
        <c:lblAlgn val="ctr"/>
        <c:lblOffset val="100"/>
      </c:catAx>
      <c:valAx>
        <c:axId val="169170432"/>
        <c:scaling>
          <c:orientation val="minMax"/>
        </c:scaling>
        <c:delete val="1"/>
        <c:axPos val="b"/>
        <c:numFmt formatCode="General" sourceLinked="1"/>
        <c:tickLblPos val="none"/>
        <c:crossAx val="169168896"/>
        <c:crosses val="autoZero"/>
        <c:crossBetween val="between"/>
      </c:valAx>
      <c:spPr>
        <a:noFill/>
        <a:ln w="25400">
          <a:noFill/>
        </a:ln>
      </c:spPr>
    </c:plotArea>
    <c:legend>
      <c:legendPos val="t"/>
      <c:layout>
        <c:manualLayout>
          <c:xMode val="edge"/>
          <c:yMode val="edge"/>
          <c:x val="1.2884811740494443E-3"/>
          <c:y val="5.2910787690256748E-2"/>
          <c:w val="0.88032945169834964"/>
          <c:h val="0.20211018220197771"/>
        </c:manualLayout>
      </c:layout>
      <c:txPr>
        <a:bodyPr/>
        <a:lstStyle/>
        <a:p>
          <a:pPr>
            <a:defRPr b="1"/>
          </a:pPr>
          <a:endParaRPr lang="ru-RU"/>
        </a:p>
      </c:txPr>
    </c:legend>
    <c:plotVisOnly val="1"/>
  </c:chart>
  <c:txPr>
    <a:bodyPr/>
    <a:lstStyle/>
    <a:p>
      <a:pPr>
        <a:defRPr sz="1400"/>
      </a:pPr>
      <a:endParaRPr lang="ru-RU"/>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2.0421707529572813E-2"/>
          <c:y val="0.12933748102062759"/>
          <c:w val="0.9350218396786335"/>
          <c:h val="0.7413250379587466"/>
        </c:manualLayout>
      </c:layout>
      <c:barChart>
        <c:barDir val="bar"/>
        <c:grouping val="stacked"/>
        <c:ser>
          <c:idx val="0"/>
          <c:order val="0"/>
          <c:tx>
            <c:strRef>
              <c:f>Лист1!$B$1</c:f>
              <c:strCache>
                <c:ptCount val="1"/>
                <c:pt idx="0">
                  <c:v>Федеральные средства</c:v>
                </c:pt>
              </c:strCache>
            </c:strRef>
          </c:tx>
          <c:dLbls>
            <c:dLbl>
              <c:idx val="0"/>
              <c:layout>
                <c:manualLayout>
                  <c:x val="-3.2418272969670162E-4"/>
                  <c:y val="-1.2597806592918247E-2"/>
                </c:manualLayout>
              </c:layout>
              <c:dLblPos val="ctr"/>
              <c:showVal val="1"/>
            </c:dLbl>
            <c:dLblPos val="ctr"/>
            <c:showVal val="1"/>
          </c:dLbls>
          <c:cat>
            <c:strRef>
              <c:f>Лист1!$A$2</c:f>
              <c:strCache>
                <c:ptCount val="1"/>
                <c:pt idx="0">
                  <c:v>Школы</c:v>
                </c:pt>
              </c:strCache>
            </c:strRef>
          </c:cat>
          <c:val>
            <c:numRef>
              <c:f>Лист1!$B$2</c:f>
              <c:numCache>
                <c:formatCode>General</c:formatCode>
                <c:ptCount val="1"/>
              </c:numCache>
            </c:numRef>
          </c:val>
        </c:ser>
        <c:ser>
          <c:idx val="1"/>
          <c:order val="1"/>
          <c:tx>
            <c:strRef>
              <c:f>Лист1!$C$1</c:f>
              <c:strCache>
                <c:ptCount val="1"/>
                <c:pt idx="0">
                  <c:v>Областные средства</c:v>
                </c:pt>
              </c:strCache>
            </c:strRef>
          </c:tx>
          <c:dLbls>
            <c:dLbl>
              <c:idx val="0"/>
              <c:layout>
                <c:manualLayout>
                  <c:x val="8.9112905583590266E-2"/>
                  <c:y val="-0.30570677332148355"/>
                </c:manualLayout>
              </c:layout>
              <c:dLblPos val="ctr"/>
              <c:showVal val="1"/>
            </c:dLbl>
            <c:txPr>
              <a:bodyPr/>
              <a:lstStyle/>
              <a:p>
                <a:pPr>
                  <a:defRPr b="1"/>
                </a:pPr>
                <a:endParaRPr lang="ru-RU"/>
              </a:p>
            </c:txPr>
            <c:dLblPos val="ctr"/>
            <c:showVal val="1"/>
          </c:dLbls>
          <c:cat>
            <c:strRef>
              <c:f>Лист1!$A$2</c:f>
              <c:strCache>
                <c:ptCount val="1"/>
                <c:pt idx="0">
                  <c:v>Школы</c:v>
                </c:pt>
              </c:strCache>
            </c:strRef>
          </c:cat>
          <c:val>
            <c:numRef>
              <c:f>Лист1!$C$2</c:f>
              <c:numCache>
                <c:formatCode>0.00</c:formatCode>
                <c:ptCount val="1"/>
                <c:pt idx="0">
                  <c:v>6350</c:v>
                </c:pt>
              </c:numCache>
            </c:numRef>
          </c:val>
        </c:ser>
        <c:ser>
          <c:idx val="2"/>
          <c:order val="2"/>
          <c:tx>
            <c:strRef>
              <c:f>Лист1!$D$1</c:f>
              <c:strCache>
                <c:ptCount val="1"/>
                <c:pt idx="0">
                  <c:v>Средства местного бюджета</c:v>
                </c:pt>
              </c:strCache>
            </c:strRef>
          </c:tx>
          <c:dLbls>
            <c:dLbl>
              <c:idx val="0"/>
              <c:layout>
                <c:manualLayout>
                  <c:x val="1.4049364885383106E-3"/>
                  <c:y val="-1.2597806592918247E-2"/>
                </c:manualLayout>
              </c:layout>
              <c:dLblPos val="ctr"/>
              <c:showVal val="1"/>
            </c:dLbl>
            <c:txPr>
              <a:bodyPr/>
              <a:lstStyle/>
              <a:p>
                <a:pPr>
                  <a:defRPr b="1"/>
                </a:pPr>
                <a:endParaRPr lang="ru-RU"/>
              </a:p>
            </c:txPr>
            <c:dLblPos val="ctr"/>
            <c:showVal val="1"/>
          </c:dLbls>
          <c:cat>
            <c:strRef>
              <c:f>Лист1!$A$2</c:f>
              <c:strCache>
                <c:ptCount val="1"/>
                <c:pt idx="0">
                  <c:v>Школы</c:v>
                </c:pt>
              </c:strCache>
            </c:strRef>
          </c:cat>
          <c:val>
            <c:numRef>
              <c:f>Лист1!$D$2</c:f>
              <c:numCache>
                <c:formatCode>0.00</c:formatCode>
                <c:ptCount val="1"/>
                <c:pt idx="0">
                  <c:v>75754.3</c:v>
                </c:pt>
              </c:numCache>
            </c:numRef>
          </c:val>
        </c:ser>
        <c:dLbls>
          <c:showVal val="1"/>
        </c:dLbls>
        <c:overlap val="100"/>
        <c:axId val="169225600"/>
        <c:axId val="169247872"/>
      </c:barChart>
      <c:catAx>
        <c:axId val="169225600"/>
        <c:scaling>
          <c:orientation val="minMax"/>
        </c:scaling>
        <c:delete val="1"/>
        <c:axPos val="l"/>
        <c:tickLblPos val="none"/>
        <c:crossAx val="169247872"/>
        <c:crosses val="autoZero"/>
        <c:auto val="1"/>
        <c:lblAlgn val="ctr"/>
        <c:lblOffset val="100"/>
      </c:catAx>
      <c:valAx>
        <c:axId val="169247872"/>
        <c:scaling>
          <c:orientation val="minMax"/>
        </c:scaling>
        <c:delete val="1"/>
        <c:axPos val="b"/>
        <c:numFmt formatCode="General" sourceLinked="1"/>
        <c:tickLblPos val="none"/>
        <c:crossAx val="169225600"/>
        <c:crosses val="autoZero"/>
        <c:crossBetween val="between"/>
      </c:valAx>
      <c:spPr>
        <a:noFill/>
        <a:ln w="25400">
          <a:noFill/>
        </a:ln>
      </c:spPr>
    </c:plotArea>
    <c:plotVisOnly val="1"/>
  </c:chart>
  <c:txPr>
    <a:bodyPr/>
    <a:lstStyle/>
    <a:p>
      <a:pPr>
        <a:defRPr sz="1400"/>
      </a:pPr>
      <a:endParaRPr lang="ru-RU"/>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2.0000641394942374E-2"/>
          <c:y val="0.12933748102062761"/>
          <c:w val="0.97272639809780581"/>
          <c:h val="0.74132503795874671"/>
        </c:manualLayout>
      </c:layout>
      <c:barChart>
        <c:barDir val="bar"/>
        <c:grouping val="stacked"/>
        <c:ser>
          <c:idx val="0"/>
          <c:order val="0"/>
          <c:tx>
            <c:strRef>
              <c:f>Лист1!$B$1</c:f>
              <c:strCache>
                <c:ptCount val="1"/>
                <c:pt idx="0">
                  <c:v>Федеральные средства</c:v>
                </c:pt>
              </c:strCache>
            </c:strRef>
          </c:tx>
          <c:dLbls>
            <c:dLbl>
              <c:idx val="0"/>
              <c:layout>
                <c:manualLayout>
                  <c:x val="-9.9814224536334505E-3"/>
                  <c:y val="1.1757952820057082E-2"/>
                </c:manualLayout>
              </c:layout>
              <c:showVal val="1"/>
            </c:dLbl>
            <c:txPr>
              <a:bodyPr/>
              <a:lstStyle/>
              <a:p>
                <a:pPr>
                  <a:defRPr b="1"/>
                </a:pPr>
                <a:endParaRPr lang="ru-RU"/>
              </a:p>
            </c:txPr>
            <c:showVal val="1"/>
          </c:dLbls>
          <c:cat>
            <c:strRef>
              <c:f>Лист1!$A$2</c:f>
              <c:strCache>
                <c:ptCount val="1"/>
                <c:pt idx="0">
                  <c:v>Дополнительное образование</c:v>
                </c:pt>
              </c:strCache>
            </c:strRef>
          </c:cat>
          <c:val>
            <c:numRef>
              <c:f>Лист1!$B$2</c:f>
              <c:numCache>
                <c:formatCode>0.00</c:formatCode>
                <c:ptCount val="1"/>
                <c:pt idx="0">
                  <c:v>4187.5</c:v>
                </c:pt>
              </c:numCache>
            </c:numRef>
          </c:val>
        </c:ser>
        <c:ser>
          <c:idx val="1"/>
          <c:order val="1"/>
          <c:tx>
            <c:strRef>
              <c:f>Лист1!$C$1</c:f>
              <c:strCache>
                <c:ptCount val="1"/>
                <c:pt idx="0">
                  <c:v>Областные средства</c:v>
                </c:pt>
              </c:strCache>
            </c:strRef>
          </c:tx>
          <c:dLbls>
            <c:dLbl>
              <c:idx val="0"/>
              <c:layout>
                <c:manualLayout>
                  <c:x val="-2.3536903688822718E-4"/>
                  <c:y val="5.3889994550112835E-17"/>
                </c:manualLayout>
              </c:layout>
              <c:showVal val="1"/>
            </c:dLbl>
            <c:txPr>
              <a:bodyPr/>
              <a:lstStyle/>
              <a:p>
                <a:pPr>
                  <a:defRPr b="1"/>
                </a:pPr>
                <a:endParaRPr lang="ru-RU"/>
              </a:p>
            </c:txPr>
            <c:showVal val="1"/>
          </c:dLbls>
          <c:cat>
            <c:strRef>
              <c:f>Лист1!$A$2</c:f>
              <c:strCache>
                <c:ptCount val="1"/>
                <c:pt idx="0">
                  <c:v>Дополнительное образование</c:v>
                </c:pt>
              </c:strCache>
            </c:strRef>
          </c:cat>
          <c:val>
            <c:numRef>
              <c:f>Лист1!$C$2</c:f>
              <c:numCache>
                <c:formatCode>0.00</c:formatCode>
                <c:ptCount val="1"/>
                <c:pt idx="0">
                  <c:v>4200.4000000000005</c:v>
                </c:pt>
              </c:numCache>
            </c:numRef>
          </c:val>
        </c:ser>
        <c:ser>
          <c:idx val="2"/>
          <c:order val="2"/>
          <c:tx>
            <c:strRef>
              <c:f>Лист1!$D$1</c:f>
              <c:strCache>
                <c:ptCount val="1"/>
                <c:pt idx="0">
                  <c:v>Средства местного бюджета</c:v>
                </c:pt>
              </c:strCache>
            </c:strRef>
          </c:tx>
          <c:dLbls>
            <c:txPr>
              <a:bodyPr/>
              <a:lstStyle/>
              <a:p>
                <a:pPr>
                  <a:defRPr b="1"/>
                </a:pPr>
                <a:endParaRPr lang="ru-RU"/>
              </a:p>
            </c:txPr>
            <c:showVal val="1"/>
          </c:dLbls>
          <c:cat>
            <c:strRef>
              <c:f>Лист1!$A$2</c:f>
              <c:strCache>
                <c:ptCount val="1"/>
                <c:pt idx="0">
                  <c:v>Дополнительное образование</c:v>
                </c:pt>
              </c:strCache>
            </c:strRef>
          </c:cat>
          <c:val>
            <c:numRef>
              <c:f>Лист1!$D$2</c:f>
              <c:numCache>
                <c:formatCode>0.00</c:formatCode>
                <c:ptCount val="1"/>
                <c:pt idx="0">
                  <c:v>7018.8</c:v>
                </c:pt>
              </c:numCache>
            </c:numRef>
          </c:val>
        </c:ser>
        <c:dLbls>
          <c:showVal val="1"/>
        </c:dLbls>
        <c:overlap val="100"/>
        <c:axId val="169278080"/>
        <c:axId val="169353600"/>
      </c:barChart>
      <c:catAx>
        <c:axId val="169278080"/>
        <c:scaling>
          <c:orientation val="minMax"/>
        </c:scaling>
        <c:delete val="1"/>
        <c:axPos val="l"/>
        <c:tickLblPos val="none"/>
        <c:crossAx val="169353600"/>
        <c:crosses val="autoZero"/>
        <c:auto val="1"/>
        <c:lblAlgn val="ctr"/>
        <c:lblOffset val="100"/>
      </c:catAx>
      <c:valAx>
        <c:axId val="169353600"/>
        <c:scaling>
          <c:orientation val="minMax"/>
        </c:scaling>
        <c:delete val="1"/>
        <c:axPos val="b"/>
        <c:numFmt formatCode="0.00" sourceLinked="1"/>
        <c:tickLblPos val="none"/>
        <c:crossAx val="169278080"/>
        <c:crosses val="autoZero"/>
        <c:crossBetween val="between"/>
      </c:valAx>
      <c:spPr>
        <a:noFill/>
        <a:ln w="25400">
          <a:noFill/>
        </a:ln>
      </c:spPr>
    </c:plotArea>
    <c:plotVisOnly val="1"/>
  </c:chart>
  <c:txPr>
    <a:bodyPr/>
    <a:lstStyle/>
    <a:p>
      <a:pPr>
        <a:defRPr sz="1400"/>
      </a:pPr>
      <a:endParaRPr lang="ru-RU"/>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2.0000641394942374E-2"/>
          <c:y val="0.12933748102062764"/>
          <c:w val="0.97818111847824474"/>
          <c:h val="0.74132503795874682"/>
        </c:manualLayout>
      </c:layout>
      <c:barChart>
        <c:barDir val="bar"/>
        <c:grouping val="stacked"/>
        <c:ser>
          <c:idx val="0"/>
          <c:order val="0"/>
          <c:tx>
            <c:strRef>
              <c:f>Лист1!$B$1</c:f>
              <c:strCache>
                <c:ptCount val="1"/>
                <c:pt idx="0">
                  <c:v>Федеральные средства</c:v>
                </c:pt>
              </c:strCache>
            </c:strRef>
          </c:tx>
          <c:cat>
            <c:strRef>
              <c:f>Лист1!$A$2</c:f>
              <c:strCache>
                <c:ptCount val="1"/>
                <c:pt idx="0">
                  <c:v>Талантливые дети</c:v>
                </c:pt>
              </c:strCache>
            </c:strRef>
          </c:cat>
          <c:val>
            <c:numRef>
              <c:f>Лист1!$B$2</c:f>
              <c:numCache>
                <c:formatCode>General</c:formatCode>
                <c:ptCount val="1"/>
              </c:numCache>
            </c:numRef>
          </c:val>
        </c:ser>
        <c:ser>
          <c:idx val="1"/>
          <c:order val="1"/>
          <c:tx>
            <c:strRef>
              <c:f>Лист1!$C$1</c:f>
              <c:strCache>
                <c:ptCount val="1"/>
                <c:pt idx="0">
                  <c:v>Областные средства</c:v>
                </c:pt>
              </c:strCache>
            </c:strRef>
          </c:tx>
          <c:cat>
            <c:strRef>
              <c:f>Лист1!$A$2</c:f>
              <c:strCache>
                <c:ptCount val="1"/>
                <c:pt idx="0">
                  <c:v>Талантливые дети</c:v>
                </c:pt>
              </c:strCache>
            </c:strRef>
          </c:cat>
          <c:val>
            <c:numRef>
              <c:f>Лист1!$C$2</c:f>
              <c:numCache>
                <c:formatCode>General</c:formatCode>
                <c:ptCount val="1"/>
              </c:numCache>
            </c:numRef>
          </c:val>
        </c:ser>
        <c:ser>
          <c:idx val="2"/>
          <c:order val="2"/>
          <c:tx>
            <c:strRef>
              <c:f>Лист1!$D$1</c:f>
              <c:strCache>
                <c:ptCount val="1"/>
                <c:pt idx="0">
                  <c:v>Средства местного бюджета</c:v>
                </c:pt>
              </c:strCache>
            </c:strRef>
          </c:tx>
          <c:dLbls>
            <c:txPr>
              <a:bodyPr/>
              <a:lstStyle/>
              <a:p>
                <a:pPr>
                  <a:defRPr b="1"/>
                </a:pPr>
                <a:endParaRPr lang="ru-RU"/>
              </a:p>
            </c:txPr>
            <c:dLblPos val="ctr"/>
            <c:showVal val="1"/>
          </c:dLbls>
          <c:cat>
            <c:strRef>
              <c:f>Лист1!$A$2</c:f>
              <c:strCache>
                <c:ptCount val="1"/>
                <c:pt idx="0">
                  <c:v>Талантливые дети</c:v>
                </c:pt>
              </c:strCache>
            </c:strRef>
          </c:cat>
          <c:val>
            <c:numRef>
              <c:f>Лист1!$D$2</c:f>
              <c:numCache>
                <c:formatCode>0.00</c:formatCode>
                <c:ptCount val="1"/>
                <c:pt idx="0">
                  <c:v>50161</c:v>
                </c:pt>
              </c:numCache>
            </c:numRef>
          </c:val>
        </c:ser>
        <c:overlap val="100"/>
        <c:axId val="169530880"/>
        <c:axId val="169532416"/>
      </c:barChart>
      <c:catAx>
        <c:axId val="169530880"/>
        <c:scaling>
          <c:orientation val="minMax"/>
        </c:scaling>
        <c:delete val="1"/>
        <c:axPos val="l"/>
        <c:tickLblPos val="none"/>
        <c:crossAx val="169532416"/>
        <c:crosses val="autoZero"/>
        <c:auto val="1"/>
        <c:lblAlgn val="ctr"/>
        <c:lblOffset val="100"/>
      </c:catAx>
      <c:valAx>
        <c:axId val="169532416"/>
        <c:scaling>
          <c:orientation val="minMax"/>
        </c:scaling>
        <c:delete val="1"/>
        <c:axPos val="b"/>
        <c:numFmt formatCode="General" sourceLinked="1"/>
        <c:tickLblPos val="none"/>
        <c:crossAx val="169530880"/>
        <c:crosses val="autoZero"/>
        <c:crossBetween val="between"/>
      </c:valAx>
      <c:spPr>
        <a:noFill/>
        <a:ln w="25400">
          <a:noFill/>
        </a:ln>
      </c:spPr>
    </c:plotArea>
    <c:plotVisOnly val="1"/>
  </c:chart>
  <c:txPr>
    <a:bodyPr/>
    <a:lstStyle/>
    <a:p>
      <a:pPr>
        <a:defRPr sz="1400"/>
      </a:pPr>
      <a:endParaRPr lang="ru-RU"/>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9.5920141426781041E-2"/>
          <c:y val="0.35202408065770541"/>
          <c:w val="0.82981910392022717"/>
          <c:h val="0.55097280857682485"/>
        </c:manualLayout>
      </c:layout>
      <c:barChart>
        <c:barDir val="bar"/>
        <c:grouping val="stacked"/>
        <c:ser>
          <c:idx val="0"/>
          <c:order val="0"/>
          <c:tx>
            <c:strRef>
              <c:f>Лист1!$B$1</c:f>
              <c:strCache>
                <c:ptCount val="1"/>
                <c:pt idx="0">
                  <c:v>Федеральные средства</c:v>
                </c:pt>
              </c:strCache>
            </c:strRef>
          </c:tx>
          <c:dLbls>
            <c:dLbl>
              <c:idx val="0"/>
              <c:layout>
                <c:manualLayout>
                  <c:x val="0.10020243852047628"/>
                  <c:y val="-0.19986043217420327"/>
                </c:manualLayout>
              </c:layout>
              <c:dLblPos val="ctr"/>
              <c:showVal val="1"/>
            </c:dLbl>
            <c:txPr>
              <a:bodyPr/>
              <a:lstStyle/>
              <a:p>
                <a:pPr>
                  <a:defRPr b="1"/>
                </a:pPr>
                <a:endParaRPr lang="ru-RU"/>
              </a:p>
            </c:txPr>
            <c:dLblPos val="ctr"/>
            <c:showVal val="1"/>
          </c:dLbls>
          <c:cat>
            <c:strRef>
              <c:f>Лист1!$A$2</c:f>
              <c:strCache>
                <c:ptCount val="1"/>
                <c:pt idx="0">
                  <c:v>Наша библиотека</c:v>
                </c:pt>
              </c:strCache>
            </c:strRef>
          </c:cat>
          <c:val>
            <c:numRef>
              <c:f>Лист1!$B$2</c:f>
              <c:numCache>
                <c:formatCode>General</c:formatCode>
                <c:ptCount val="1"/>
                <c:pt idx="0">
                  <c:v>1913.4</c:v>
                </c:pt>
              </c:numCache>
            </c:numRef>
          </c:val>
        </c:ser>
        <c:ser>
          <c:idx val="1"/>
          <c:order val="1"/>
          <c:tx>
            <c:strRef>
              <c:f>Лист1!$C$1</c:f>
              <c:strCache>
                <c:ptCount val="1"/>
                <c:pt idx="0">
                  <c:v>Областные средства</c:v>
                </c:pt>
              </c:strCache>
            </c:strRef>
          </c:tx>
          <c:dLbls>
            <c:txPr>
              <a:bodyPr/>
              <a:lstStyle/>
              <a:p>
                <a:pPr>
                  <a:defRPr b="1"/>
                </a:pPr>
                <a:endParaRPr lang="ru-RU"/>
              </a:p>
            </c:txPr>
            <c:showVal val="1"/>
          </c:dLbls>
          <c:cat>
            <c:strRef>
              <c:f>Лист1!$A$2</c:f>
              <c:strCache>
                <c:ptCount val="1"/>
                <c:pt idx="0">
                  <c:v>Наша библиотека</c:v>
                </c:pt>
              </c:strCache>
            </c:strRef>
          </c:cat>
          <c:val>
            <c:numRef>
              <c:f>Лист1!$C$2</c:f>
              <c:numCache>
                <c:formatCode>General</c:formatCode>
                <c:ptCount val="1"/>
                <c:pt idx="0">
                  <c:v>130236</c:v>
                </c:pt>
              </c:numCache>
            </c:numRef>
          </c:val>
        </c:ser>
        <c:ser>
          <c:idx val="2"/>
          <c:order val="2"/>
          <c:tx>
            <c:strRef>
              <c:f>Лист1!$D$1</c:f>
              <c:strCache>
                <c:ptCount val="1"/>
                <c:pt idx="0">
                  <c:v>Средства местного бюджета</c:v>
                </c:pt>
              </c:strCache>
            </c:strRef>
          </c:tx>
          <c:dLbls>
            <c:dLbl>
              <c:idx val="0"/>
              <c:layout>
                <c:manualLayout>
                  <c:x val="-0.10365563670313453"/>
                  <c:y val="-0.20282468614598378"/>
                </c:manualLayout>
              </c:layout>
              <c:showVal val="1"/>
            </c:dLbl>
            <c:txPr>
              <a:bodyPr/>
              <a:lstStyle/>
              <a:p>
                <a:pPr>
                  <a:defRPr b="1"/>
                </a:pPr>
                <a:endParaRPr lang="ru-RU"/>
              </a:p>
            </c:txPr>
            <c:showVal val="1"/>
          </c:dLbls>
          <c:cat>
            <c:strRef>
              <c:f>Лист1!$A$2</c:f>
              <c:strCache>
                <c:ptCount val="1"/>
                <c:pt idx="0">
                  <c:v>Наша библиотека</c:v>
                </c:pt>
              </c:strCache>
            </c:strRef>
          </c:cat>
          <c:val>
            <c:numRef>
              <c:f>Лист1!$D$2</c:f>
              <c:numCache>
                <c:formatCode>General</c:formatCode>
                <c:ptCount val="1"/>
                <c:pt idx="0">
                  <c:v>4911.4000000000005</c:v>
                </c:pt>
              </c:numCache>
            </c:numRef>
          </c:val>
        </c:ser>
        <c:dLbls>
          <c:showVal val="1"/>
        </c:dLbls>
        <c:overlap val="100"/>
        <c:axId val="169604992"/>
        <c:axId val="169606528"/>
      </c:barChart>
      <c:catAx>
        <c:axId val="169604992"/>
        <c:scaling>
          <c:orientation val="minMax"/>
        </c:scaling>
        <c:delete val="1"/>
        <c:axPos val="l"/>
        <c:tickLblPos val="none"/>
        <c:crossAx val="169606528"/>
        <c:crosses val="autoZero"/>
        <c:auto val="1"/>
        <c:lblAlgn val="ctr"/>
        <c:lblOffset val="100"/>
      </c:catAx>
      <c:valAx>
        <c:axId val="169606528"/>
        <c:scaling>
          <c:orientation val="minMax"/>
        </c:scaling>
        <c:delete val="1"/>
        <c:axPos val="b"/>
        <c:numFmt formatCode="General" sourceLinked="1"/>
        <c:tickLblPos val="none"/>
        <c:crossAx val="169604992"/>
        <c:crosses val="autoZero"/>
        <c:crossBetween val="between"/>
      </c:valAx>
      <c:spPr>
        <a:noFill/>
        <a:ln w="25400">
          <a:noFill/>
        </a:ln>
      </c:spPr>
    </c:plotArea>
    <c:legend>
      <c:legendPos val="t"/>
      <c:layout>
        <c:manualLayout>
          <c:xMode val="edge"/>
          <c:yMode val="edge"/>
          <c:x val="1.2884811740494443E-3"/>
          <c:y val="5.2910787690256762E-2"/>
          <c:w val="0.88032945169834964"/>
          <c:h val="0.20211018220197771"/>
        </c:manualLayout>
      </c:layout>
      <c:txPr>
        <a:bodyPr/>
        <a:lstStyle/>
        <a:p>
          <a:pPr>
            <a:defRPr b="1"/>
          </a:pPr>
          <a:endParaRPr lang="ru-RU"/>
        </a:p>
      </c:txPr>
    </c:legend>
    <c:plotVisOnly val="1"/>
  </c:chart>
  <c:txPr>
    <a:bodyPr/>
    <a:lstStyle/>
    <a:p>
      <a:pPr>
        <a:defRPr sz="1400"/>
      </a:pPr>
      <a:endParaRPr lang="ru-RU"/>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2.0000641394942374E-2"/>
          <c:y val="0.12933748102062767"/>
          <c:w val="0.97626835894656838"/>
          <c:h val="0.74132503795874694"/>
        </c:manualLayout>
      </c:layout>
      <c:barChart>
        <c:barDir val="bar"/>
        <c:grouping val="stacked"/>
        <c:ser>
          <c:idx val="0"/>
          <c:order val="0"/>
          <c:tx>
            <c:strRef>
              <c:f>Лист1!$B$1</c:f>
              <c:strCache>
                <c:ptCount val="1"/>
                <c:pt idx="0">
                  <c:v>Федеральные средства</c:v>
                </c:pt>
              </c:strCache>
            </c:strRef>
          </c:tx>
          <c:cat>
            <c:strRef>
              <c:f>Лист1!$A$2</c:f>
              <c:strCache>
                <c:ptCount val="1"/>
                <c:pt idx="0">
                  <c:v>Талантливые дети</c:v>
                </c:pt>
              </c:strCache>
            </c:strRef>
          </c:cat>
          <c:val>
            <c:numRef>
              <c:f>Лист1!$B$2</c:f>
              <c:numCache>
                <c:formatCode>General</c:formatCode>
                <c:ptCount val="1"/>
              </c:numCache>
            </c:numRef>
          </c:val>
        </c:ser>
        <c:ser>
          <c:idx val="1"/>
          <c:order val="1"/>
          <c:tx>
            <c:strRef>
              <c:f>Лист1!$C$1</c:f>
              <c:strCache>
                <c:ptCount val="1"/>
                <c:pt idx="0">
                  <c:v>Областные средства</c:v>
                </c:pt>
              </c:strCache>
            </c:strRef>
          </c:tx>
          <c:cat>
            <c:strRef>
              <c:f>Лист1!$A$2</c:f>
              <c:strCache>
                <c:ptCount val="1"/>
                <c:pt idx="0">
                  <c:v>Талантливые дети</c:v>
                </c:pt>
              </c:strCache>
            </c:strRef>
          </c:cat>
          <c:val>
            <c:numRef>
              <c:f>Лист1!$C$2</c:f>
              <c:numCache>
                <c:formatCode>General</c:formatCode>
                <c:ptCount val="1"/>
              </c:numCache>
            </c:numRef>
          </c:val>
        </c:ser>
        <c:ser>
          <c:idx val="2"/>
          <c:order val="2"/>
          <c:tx>
            <c:strRef>
              <c:f>Лист1!$D$1</c:f>
              <c:strCache>
                <c:ptCount val="1"/>
                <c:pt idx="0">
                  <c:v>Средства местного бюджета</c:v>
                </c:pt>
              </c:strCache>
            </c:strRef>
          </c:tx>
          <c:dLbls>
            <c:txPr>
              <a:bodyPr/>
              <a:lstStyle/>
              <a:p>
                <a:pPr>
                  <a:defRPr b="1"/>
                </a:pPr>
                <a:endParaRPr lang="ru-RU"/>
              </a:p>
            </c:txPr>
            <c:dLblPos val="ctr"/>
            <c:showVal val="1"/>
          </c:dLbls>
          <c:cat>
            <c:strRef>
              <c:f>Лист1!$A$2</c:f>
              <c:strCache>
                <c:ptCount val="1"/>
                <c:pt idx="0">
                  <c:v>Талантливые дети</c:v>
                </c:pt>
              </c:strCache>
            </c:strRef>
          </c:cat>
          <c:val>
            <c:numRef>
              <c:f>Лист1!$D$2</c:f>
              <c:numCache>
                <c:formatCode>General</c:formatCode>
                <c:ptCount val="1"/>
                <c:pt idx="0">
                  <c:v>2713</c:v>
                </c:pt>
              </c:numCache>
            </c:numRef>
          </c:val>
        </c:ser>
        <c:overlap val="100"/>
        <c:axId val="169771392"/>
        <c:axId val="169772928"/>
      </c:barChart>
      <c:catAx>
        <c:axId val="169771392"/>
        <c:scaling>
          <c:orientation val="minMax"/>
        </c:scaling>
        <c:delete val="1"/>
        <c:axPos val="l"/>
        <c:tickLblPos val="none"/>
        <c:crossAx val="169772928"/>
        <c:crosses val="autoZero"/>
        <c:auto val="1"/>
        <c:lblAlgn val="ctr"/>
        <c:lblOffset val="100"/>
      </c:catAx>
      <c:valAx>
        <c:axId val="169772928"/>
        <c:scaling>
          <c:orientation val="minMax"/>
        </c:scaling>
        <c:delete val="1"/>
        <c:axPos val="b"/>
        <c:numFmt formatCode="General" sourceLinked="1"/>
        <c:tickLblPos val="none"/>
        <c:crossAx val="169771392"/>
        <c:crosses val="autoZero"/>
        <c:crossBetween val="between"/>
      </c:valAx>
      <c:spPr>
        <a:noFill/>
        <a:ln w="25400">
          <a:noFill/>
        </a:ln>
      </c:spPr>
    </c:plotArea>
    <c:plotVisOnly val="1"/>
  </c:chart>
  <c:txPr>
    <a:bodyPr/>
    <a:lstStyle/>
    <a:p>
      <a:pPr>
        <a:defRPr sz="1400"/>
      </a:pPr>
      <a:endParaRPr lang="ru-RU"/>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9.5920141426781041E-2"/>
          <c:y val="0.35202408065770546"/>
          <c:w val="0.77102933981994204"/>
          <c:h val="0.55097280857682485"/>
        </c:manualLayout>
      </c:layout>
      <c:barChart>
        <c:barDir val="bar"/>
        <c:grouping val="stacked"/>
        <c:ser>
          <c:idx val="0"/>
          <c:order val="0"/>
          <c:tx>
            <c:strRef>
              <c:f>Лист1!$B$1</c:f>
              <c:strCache>
                <c:ptCount val="1"/>
                <c:pt idx="0">
                  <c:v>Федеральные средства</c:v>
                </c:pt>
              </c:strCache>
            </c:strRef>
          </c:tx>
          <c:dLbls>
            <c:dLbl>
              <c:idx val="0"/>
              <c:layout>
                <c:manualLayout>
                  <c:x val="0.10020243852047628"/>
                  <c:y val="-0.19986043217420332"/>
                </c:manualLayout>
              </c:layout>
              <c:dLblPos val="ctr"/>
              <c:showVal val="1"/>
            </c:dLbl>
            <c:dLblPos val="ctr"/>
            <c:showVal val="1"/>
          </c:dLbls>
          <c:cat>
            <c:strRef>
              <c:f>Лист1!$A$2</c:f>
              <c:strCache>
                <c:ptCount val="1"/>
                <c:pt idx="0">
                  <c:v>Наша библиотека</c:v>
                </c:pt>
              </c:strCache>
            </c:strRef>
          </c:cat>
          <c:val>
            <c:numRef>
              <c:f>Лист1!$B$2</c:f>
              <c:numCache>
                <c:formatCode>General</c:formatCode>
                <c:ptCount val="1"/>
              </c:numCache>
            </c:numRef>
          </c:val>
        </c:ser>
        <c:ser>
          <c:idx val="1"/>
          <c:order val="1"/>
          <c:tx>
            <c:strRef>
              <c:f>Лист1!$C$1</c:f>
              <c:strCache>
                <c:ptCount val="1"/>
                <c:pt idx="0">
                  <c:v>Областные средства</c:v>
                </c:pt>
              </c:strCache>
            </c:strRef>
          </c:tx>
          <c:dLbls>
            <c:txPr>
              <a:bodyPr/>
              <a:lstStyle/>
              <a:p>
                <a:pPr>
                  <a:defRPr b="1"/>
                </a:pPr>
                <a:endParaRPr lang="ru-RU"/>
              </a:p>
            </c:txPr>
            <c:showVal val="1"/>
          </c:dLbls>
          <c:cat>
            <c:strRef>
              <c:f>Лист1!$A$2</c:f>
              <c:strCache>
                <c:ptCount val="1"/>
                <c:pt idx="0">
                  <c:v>Наша библиотека</c:v>
                </c:pt>
              </c:strCache>
            </c:strRef>
          </c:cat>
          <c:val>
            <c:numRef>
              <c:f>Лист1!$C$2</c:f>
              <c:numCache>
                <c:formatCode>General</c:formatCode>
                <c:ptCount val="1"/>
                <c:pt idx="0">
                  <c:v>190607.1</c:v>
                </c:pt>
              </c:numCache>
            </c:numRef>
          </c:val>
        </c:ser>
        <c:ser>
          <c:idx val="2"/>
          <c:order val="2"/>
          <c:tx>
            <c:strRef>
              <c:f>Лист1!$D$1</c:f>
              <c:strCache>
                <c:ptCount val="1"/>
                <c:pt idx="0">
                  <c:v>Средства местного бюджета</c:v>
                </c:pt>
              </c:strCache>
            </c:strRef>
          </c:tx>
          <c:dLbls>
            <c:dLbl>
              <c:idx val="0"/>
              <c:layout>
                <c:manualLayout>
                  <c:x val="7.7354952763533094E-3"/>
                  <c:y val="-8.818464615042796E-3"/>
                </c:manualLayout>
              </c:layout>
              <c:showVal val="1"/>
            </c:dLbl>
            <c:txPr>
              <a:bodyPr/>
              <a:lstStyle/>
              <a:p>
                <a:pPr>
                  <a:defRPr b="1"/>
                </a:pPr>
                <a:endParaRPr lang="ru-RU"/>
              </a:p>
            </c:txPr>
            <c:showVal val="1"/>
          </c:dLbls>
          <c:cat>
            <c:strRef>
              <c:f>Лист1!$A$2</c:f>
              <c:strCache>
                <c:ptCount val="1"/>
                <c:pt idx="0">
                  <c:v>Наша библиотека</c:v>
                </c:pt>
              </c:strCache>
            </c:strRef>
          </c:cat>
          <c:val>
            <c:numRef>
              <c:f>Лист1!$D$2</c:f>
              <c:numCache>
                <c:formatCode>General</c:formatCode>
                <c:ptCount val="1"/>
                <c:pt idx="0">
                  <c:v>364182.3</c:v>
                </c:pt>
              </c:numCache>
            </c:numRef>
          </c:val>
        </c:ser>
        <c:dLbls>
          <c:showVal val="1"/>
        </c:dLbls>
        <c:overlap val="100"/>
        <c:axId val="169862272"/>
        <c:axId val="169863808"/>
      </c:barChart>
      <c:catAx>
        <c:axId val="169862272"/>
        <c:scaling>
          <c:orientation val="minMax"/>
        </c:scaling>
        <c:delete val="1"/>
        <c:axPos val="l"/>
        <c:tickLblPos val="none"/>
        <c:crossAx val="169863808"/>
        <c:crosses val="autoZero"/>
        <c:auto val="1"/>
        <c:lblAlgn val="ctr"/>
        <c:lblOffset val="100"/>
      </c:catAx>
      <c:valAx>
        <c:axId val="169863808"/>
        <c:scaling>
          <c:orientation val="minMax"/>
        </c:scaling>
        <c:delete val="1"/>
        <c:axPos val="b"/>
        <c:numFmt formatCode="General" sourceLinked="1"/>
        <c:tickLblPos val="none"/>
        <c:crossAx val="169862272"/>
        <c:crosses val="autoZero"/>
        <c:crossBetween val="between"/>
      </c:valAx>
      <c:spPr>
        <a:noFill/>
        <a:ln w="25400">
          <a:noFill/>
        </a:ln>
      </c:spPr>
    </c:plotArea>
    <c:legend>
      <c:legendPos val="t"/>
      <c:legendEntry>
        <c:idx val="0"/>
        <c:delete val="1"/>
      </c:legendEntry>
      <c:layout>
        <c:manualLayout>
          <c:xMode val="edge"/>
          <c:yMode val="edge"/>
          <c:x val="1.2884811740494443E-3"/>
          <c:y val="5.2910787690256769E-2"/>
          <c:w val="0.88032945169834964"/>
          <c:h val="0.20211018220197771"/>
        </c:manualLayout>
      </c:layout>
      <c:txPr>
        <a:bodyPr/>
        <a:lstStyle/>
        <a:p>
          <a:pPr>
            <a:defRPr b="1"/>
          </a:pPr>
          <a:endParaRPr lang="ru-RU"/>
        </a:p>
      </c:txPr>
    </c:legend>
    <c:plotVisOnly val="1"/>
  </c:chart>
  <c:txPr>
    <a:bodyPr/>
    <a:lstStyle/>
    <a:p>
      <a:pPr>
        <a:defRPr sz="1400"/>
      </a:pPr>
      <a:endParaRPr lang="ru-RU"/>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2.0000641394942374E-2"/>
          <c:y val="0.12933748102062773"/>
          <c:w val="0.9710859414180526"/>
          <c:h val="0.74132503795874705"/>
        </c:manualLayout>
      </c:layout>
      <c:barChart>
        <c:barDir val="bar"/>
        <c:grouping val="stacked"/>
        <c:ser>
          <c:idx val="0"/>
          <c:order val="0"/>
          <c:tx>
            <c:strRef>
              <c:f>Лист1!$B$1</c:f>
              <c:strCache>
                <c:ptCount val="1"/>
                <c:pt idx="0">
                  <c:v>Федеральные средства</c:v>
                </c:pt>
              </c:strCache>
            </c:strRef>
          </c:tx>
          <c:cat>
            <c:strRef>
              <c:f>Лист1!$A$2</c:f>
              <c:strCache>
                <c:ptCount val="1"/>
                <c:pt idx="0">
                  <c:v>Талантливые дети</c:v>
                </c:pt>
              </c:strCache>
            </c:strRef>
          </c:cat>
          <c:val>
            <c:numRef>
              <c:f>Лист1!$B$2</c:f>
              <c:numCache>
                <c:formatCode>General</c:formatCode>
                <c:ptCount val="1"/>
              </c:numCache>
            </c:numRef>
          </c:val>
        </c:ser>
        <c:ser>
          <c:idx val="1"/>
          <c:order val="1"/>
          <c:tx>
            <c:strRef>
              <c:f>Лист1!$C$1</c:f>
              <c:strCache>
                <c:ptCount val="1"/>
                <c:pt idx="0">
                  <c:v>Областные средства</c:v>
                </c:pt>
              </c:strCache>
            </c:strRef>
          </c:tx>
          <c:cat>
            <c:strRef>
              <c:f>Лист1!$A$2</c:f>
              <c:strCache>
                <c:ptCount val="1"/>
                <c:pt idx="0">
                  <c:v>Талантливые дети</c:v>
                </c:pt>
              </c:strCache>
            </c:strRef>
          </c:cat>
          <c:val>
            <c:numRef>
              <c:f>Лист1!$C$2</c:f>
              <c:numCache>
                <c:formatCode>General</c:formatCode>
                <c:ptCount val="1"/>
              </c:numCache>
            </c:numRef>
          </c:val>
        </c:ser>
        <c:ser>
          <c:idx val="2"/>
          <c:order val="2"/>
          <c:tx>
            <c:strRef>
              <c:f>Лист1!$D$1</c:f>
              <c:strCache>
                <c:ptCount val="1"/>
                <c:pt idx="0">
                  <c:v>Средства местного бюджета</c:v>
                </c:pt>
              </c:strCache>
            </c:strRef>
          </c:tx>
          <c:dLbls>
            <c:txPr>
              <a:bodyPr/>
              <a:lstStyle/>
              <a:p>
                <a:pPr>
                  <a:defRPr b="1"/>
                </a:pPr>
                <a:endParaRPr lang="ru-RU"/>
              </a:p>
            </c:txPr>
            <c:dLblPos val="ctr"/>
            <c:showVal val="1"/>
          </c:dLbls>
          <c:cat>
            <c:strRef>
              <c:f>Лист1!$A$2</c:f>
              <c:strCache>
                <c:ptCount val="1"/>
                <c:pt idx="0">
                  <c:v>Талантливые дети</c:v>
                </c:pt>
              </c:strCache>
            </c:strRef>
          </c:cat>
          <c:val>
            <c:numRef>
              <c:f>Лист1!$D$2</c:f>
              <c:numCache>
                <c:formatCode>General</c:formatCode>
                <c:ptCount val="1"/>
                <c:pt idx="0">
                  <c:v>204494.8</c:v>
                </c:pt>
              </c:numCache>
            </c:numRef>
          </c:val>
        </c:ser>
        <c:overlap val="100"/>
        <c:axId val="170701568"/>
        <c:axId val="170703104"/>
      </c:barChart>
      <c:catAx>
        <c:axId val="170701568"/>
        <c:scaling>
          <c:orientation val="minMax"/>
        </c:scaling>
        <c:delete val="1"/>
        <c:axPos val="l"/>
        <c:tickLblPos val="none"/>
        <c:crossAx val="170703104"/>
        <c:crosses val="autoZero"/>
        <c:auto val="1"/>
        <c:lblAlgn val="ctr"/>
        <c:lblOffset val="100"/>
      </c:catAx>
      <c:valAx>
        <c:axId val="170703104"/>
        <c:scaling>
          <c:orientation val="minMax"/>
        </c:scaling>
        <c:delete val="1"/>
        <c:axPos val="b"/>
        <c:numFmt formatCode="General" sourceLinked="1"/>
        <c:tickLblPos val="none"/>
        <c:crossAx val="170701568"/>
        <c:crosses val="autoZero"/>
        <c:crossBetween val="between"/>
      </c:valAx>
      <c:spPr>
        <a:noFill/>
        <a:ln w="25400">
          <a:noFill/>
        </a:ln>
      </c:spPr>
    </c:plotArea>
    <c:plotVisOnly val="1"/>
  </c:chart>
  <c:txPr>
    <a:bodyPr/>
    <a:lstStyle/>
    <a:p>
      <a:pPr>
        <a:defRPr sz="1400"/>
      </a:pPr>
      <a:endParaRPr lang="ru-RU"/>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9.5920141426781041E-2"/>
          <c:y val="0.35202408065770552"/>
          <c:w val="0.76793514170940069"/>
          <c:h val="0.55097280857682485"/>
        </c:manualLayout>
      </c:layout>
      <c:barChart>
        <c:barDir val="bar"/>
        <c:grouping val="stacked"/>
        <c:ser>
          <c:idx val="0"/>
          <c:order val="0"/>
          <c:tx>
            <c:strRef>
              <c:f>Лист1!$B$1</c:f>
              <c:strCache>
                <c:ptCount val="1"/>
                <c:pt idx="0">
                  <c:v>Федеральные средства</c:v>
                </c:pt>
              </c:strCache>
            </c:strRef>
          </c:tx>
          <c:dLbls>
            <c:dLbl>
              <c:idx val="0"/>
              <c:layout>
                <c:manualLayout>
                  <c:x val="0.10020243852047628"/>
                  <c:y val="-0.19986043217420338"/>
                </c:manualLayout>
              </c:layout>
              <c:dLblPos val="ctr"/>
              <c:showVal val="1"/>
            </c:dLbl>
            <c:dLblPos val="ctr"/>
            <c:showVal val="1"/>
          </c:dLbls>
          <c:cat>
            <c:strRef>
              <c:f>Лист1!$A$2</c:f>
              <c:strCache>
                <c:ptCount val="1"/>
                <c:pt idx="0">
                  <c:v>Наша библиотека</c:v>
                </c:pt>
              </c:strCache>
            </c:strRef>
          </c:cat>
          <c:val>
            <c:numRef>
              <c:f>Лист1!$B$2</c:f>
              <c:numCache>
                <c:formatCode>General</c:formatCode>
                <c:ptCount val="1"/>
              </c:numCache>
            </c:numRef>
          </c:val>
        </c:ser>
        <c:ser>
          <c:idx val="1"/>
          <c:order val="1"/>
          <c:tx>
            <c:strRef>
              <c:f>Лист1!$C$1</c:f>
              <c:strCache>
                <c:ptCount val="1"/>
                <c:pt idx="0">
                  <c:v>Областные средства</c:v>
                </c:pt>
              </c:strCache>
            </c:strRef>
          </c:tx>
          <c:dLbls>
            <c:txPr>
              <a:bodyPr/>
              <a:lstStyle/>
              <a:p>
                <a:pPr>
                  <a:defRPr b="1"/>
                </a:pPr>
                <a:endParaRPr lang="ru-RU"/>
              </a:p>
            </c:txPr>
            <c:showVal val="1"/>
          </c:dLbls>
          <c:cat>
            <c:strRef>
              <c:f>Лист1!$A$2</c:f>
              <c:strCache>
                <c:ptCount val="1"/>
                <c:pt idx="0">
                  <c:v>Наша библиотека</c:v>
                </c:pt>
              </c:strCache>
            </c:strRef>
          </c:cat>
          <c:val>
            <c:numRef>
              <c:f>Лист1!$C$2</c:f>
              <c:numCache>
                <c:formatCode>General</c:formatCode>
                <c:ptCount val="1"/>
                <c:pt idx="0">
                  <c:v>380708.1</c:v>
                </c:pt>
              </c:numCache>
            </c:numRef>
          </c:val>
        </c:ser>
        <c:ser>
          <c:idx val="2"/>
          <c:order val="2"/>
          <c:tx>
            <c:strRef>
              <c:f>Лист1!$D$1</c:f>
              <c:strCache>
                <c:ptCount val="1"/>
                <c:pt idx="0">
                  <c:v>Средства местного бюджета</c:v>
                </c:pt>
              </c:strCache>
            </c:strRef>
          </c:tx>
          <c:dLbls>
            <c:dLbl>
              <c:idx val="0"/>
              <c:layout>
                <c:manualLayout>
                  <c:x val="7.7354952763533094E-3"/>
                  <c:y val="-8.8184646150427995E-3"/>
                </c:manualLayout>
              </c:layout>
              <c:showVal val="1"/>
            </c:dLbl>
            <c:txPr>
              <a:bodyPr/>
              <a:lstStyle/>
              <a:p>
                <a:pPr>
                  <a:defRPr b="1"/>
                </a:pPr>
                <a:endParaRPr lang="ru-RU"/>
              </a:p>
            </c:txPr>
            <c:showVal val="1"/>
          </c:dLbls>
          <c:cat>
            <c:strRef>
              <c:f>Лист1!$A$2</c:f>
              <c:strCache>
                <c:ptCount val="1"/>
                <c:pt idx="0">
                  <c:v>Наша библиотека</c:v>
                </c:pt>
              </c:strCache>
            </c:strRef>
          </c:cat>
          <c:val>
            <c:numRef>
              <c:f>Лист1!$D$2</c:f>
              <c:numCache>
                <c:formatCode>General</c:formatCode>
                <c:ptCount val="1"/>
                <c:pt idx="0">
                  <c:v>85000</c:v>
                </c:pt>
              </c:numCache>
            </c:numRef>
          </c:val>
        </c:ser>
        <c:dLbls>
          <c:showVal val="1"/>
        </c:dLbls>
        <c:overlap val="100"/>
        <c:axId val="170743296"/>
        <c:axId val="170744832"/>
      </c:barChart>
      <c:catAx>
        <c:axId val="170743296"/>
        <c:scaling>
          <c:orientation val="minMax"/>
        </c:scaling>
        <c:delete val="1"/>
        <c:axPos val="l"/>
        <c:tickLblPos val="none"/>
        <c:crossAx val="170744832"/>
        <c:crosses val="autoZero"/>
        <c:auto val="1"/>
        <c:lblAlgn val="ctr"/>
        <c:lblOffset val="100"/>
      </c:catAx>
      <c:valAx>
        <c:axId val="170744832"/>
        <c:scaling>
          <c:orientation val="minMax"/>
        </c:scaling>
        <c:delete val="1"/>
        <c:axPos val="b"/>
        <c:numFmt formatCode="General" sourceLinked="1"/>
        <c:tickLblPos val="none"/>
        <c:crossAx val="170743296"/>
        <c:crosses val="autoZero"/>
        <c:crossBetween val="between"/>
      </c:valAx>
      <c:spPr>
        <a:noFill/>
        <a:ln w="25400">
          <a:noFill/>
        </a:ln>
      </c:spPr>
    </c:plotArea>
    <c:legend>
      <c:legendPos val="t"/>
      <c:legendEntry>
        <c:idx val="0"/>
        <c:delete val="1"/>
      </c:legendEntry>
      <c:layout>
        <c:manualLayout>
          <c:xMode val="edge"/>
          <c:yMode val="edge"/>
          <c:x val="1.2884811740494443E-3"/>
          <c:y val="5.2910787690256783E-2"/>
          <c:w val="0.88032945169834964"/>
          <c:h val="0.20211018220197771"/>
        </c:manualLayout>
      </c:layout>
      <c:txPr>
        <a:bodyPr/>
        <a:lstStyle/>
        <a:p>
          <a:pPr>
            <a:defRPr b="1"/>
          </a:pPr>
          <a:endParaRPr lang="ru-RU"/>
        </a:p>
      </c:txPr>
    </c:legend>
    <c:plotVisOnly val="1"/>
  </c:chart>
  <c:txPr>
    <a:bodyPr/>
    <a:lstStyle/>
    <a:p>
      <a:pPr>
        <a:defRPr sz="1400"/>
      </a:pPr>
      <a:endParaRPr lang="ru-RU"/>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70A990-6928-4C91-BB62-A4E87D582468}" type="doc">
      <dgm:prSet loTypeId="urn:microsoft.com/office/officeart/2005/8/layout/orgChart1" loCatId="hierarchy" qsTypeId="urn:microsoft.com/office/officeart/2005/8/quickstyle/simple2" qsCatId="simple" csTypeId="urn:microsoft.com/office/officeart/2005/8/colors/colorful1" csCatId="colorful" phldr="1"/>
      <dgm:spPr/>
      <dgm:t>
        <a:bodyPr/>
        <a:lstStyle/>
        <a:p>
          <a:endParaRPr lang="ru-RU"/>
        </a:p>
      </dgm:t>
    </dgm:pt>
    <dgm:pt modelId="{5E78DBA5-F03B-4D67-965D-8009B97D9342}">
      <dgm:prSet phldrT="[Текст]"/>
      <dgm:spPr>
        <a:ln>
          <a:solidFill>
            <a:schemeClr val="tx1">
              <a:lumMod val="95000"/>
              <a:lumOff val="5000"/>
            </a:schemeClr>
          </a:solidFill>
        </a:ln>
      </dgm:spPr>
      <dgm:t>
        <a:bodyPr anchor="ctr"/>
        <a:lstStyle/>
        <a:p>
          <a:r>
            <a:rPr lang="ru-RU" b="1" u="sng" dirty="0" smtClean="0">
              <a:latin typeface="Arial" pitchFamily="34" charset="0"/>
              <a:cs typeface="Arial" pitchFamily="34" charset="0"/>
            </a:rPr>
            <a:t>СЕЛЬСКИЕ ПОСЕЛЕНИЯ</a:t>
          </a:r>
        </a:p>
        <a:p>
          <a:r>
            <a:rPr lang="ru-RU" b="1" i="1" dirty="0" smtClean="0">
              <a:solidFill>
                <a:schemeClr val="bg2">
                  <a:lumMod val="75000"/>
                </a:schemeClr>
              </a:solidFill>
              <a:latin typeface="Arial" pitchFamily="34" charset="0"/>
              <a:cs typeface="Arial" pitchFamily="34" charset="0"/>
            </a:rPr>
            <a:t>численность всего 134 711 чел.,               в том числе:</a:t>
          </a:r>
        </a:p>
        <a:p>
          <a:r>
            <a:rPr lang="ru-RU" b="1" dirty="0" smtClean="0">
              <a:latin typeface="Arial" pitchFamily="34" charset="0"/>
              <a:cs typeface="Arial" pitchFamily="34" charset="0"/>
            </a:rPr>
            <a:t>Агалатовское – 12 048</a:t>
          </a:r>
        </a:p>
        <a:p>
          <a:r>
            <a:rPr lang="ru-RU" b="1" dirty="0" err="1" smtClean="0">
              <a:latin typeface="Arial" pitchFamily="34" charset="0"/>
              <a:cs typeface="Arial" pitchFamily="34" charset="0"/>
            </a:rPr>
            <a:t>Бугровское</a:t>
          </a:r>
          <a:r>
            <a:rPr lang="ru-RU" b="1" dirty="0" smtClean="0">
              <a:latin typeface="Arial" pitchFamily="34" charset="0"/>
              <a:cs typeface="Arial" pitchFamily="34" charset="0"/>
            </a:rPr>
            <a:t> – 24 896</a:t>
          </a:r>
        </a:p>
        <a:p>
          <a:r>
            <a:rPr lang="ru-RU" b="1" dirty="0" err="1" smtClean="0">
              <a:latin typeface="Arial" pitchFamily="34" charset="0"/>
              <a:cs typeface="Arial" pitchFamily="34" charset="0"/>
            </a:rPr>
            <a:t>Колтушское</a:t>
          </a:r>
          <a:r>
            <a:rPr lang="ru-RU" b="1" dirty="0" smtClean="0">
              <a:latin typeface="Arial" pitchFamily="34" charset="0"/>
              <a:cs typeface="Arial" pitchFamily="34" charset="0"/>
            </a:rPr>
            <a:t> – 29 997</a:t>
          </a:r>
        </a:p>
        <a:p>
          <a:r>
            <a:rPr lang="ru-RU" b="1" dirty="0" err="1" smtClean="0">
              <a:latin typeface="Arial" pitchFamily="34" charset="0"/>
              <a:cs typeface="Arial" pitchFamily="34" charset="0"/>
            </a:rPr>
            <a:t>Куйвозовское</a:t>
          </a:r>
          <a:r>
            <a:rPr lang="ru-RU" b="1" dirty="0" smtClean="0">
              <a:latin typeface="Arial" pitchFamily="34" charset="0"/>
              <a:cs typeface="Arial" pitchFamily="34" charset="0"/>
            </a:rPr>
            <a:t> – 14 335</a:t>
          </a:r>
        </a:p>
        <a:p>
          <a:r>
            <a:rPr lang="ru-RU" b="1" dirty="0" err="1" smtClean="0">
              <a:latin typeface="Arial" pitchFamily="34" charset="0"/>
              <a:cs typeface="Arial" pitchFamily="34" charset="0"/>
            </a:rPr>
            <a:t>Лесколовское</a:t>
          </a:r>
          <a:r>
            <a:rPr lang="ru-RU" b="1" dirty="0" smtClean="0">
              <a:latin typeface="Arial" pitchFamily="34" charset="0"/>
              <a:cs typeface="Arial" pitchFamily="34" charset="0"/>
            </a:rPr>
            <a:t> – 10 829</a:t>
          </a:r>
        </a:p>
        <a:p>
          <a:r>
            <a:rPr lang="ru-RU" b="1" dirty="0" err="1" smtClean="0">
              <a:latin typeface="Arial" pitchFamily="34" charset="0"/>
              <a:cs typeface="Arial" pitchFamily="34" charset="0"/>
            </a:rPr>
            <a:t>Новодевяткинское</a:t>
          </a:r>
          <a:r>
            <a:rPr lang="ru-RU" b="1" dirty="0" smtClean="0">
              <a:latin typeface="Arial" pitchFamily="34" charset="0"/>
              <a:cs typeface="Arial" pitchFamily="34" charset="0"/>
            </a:rPr>
            <a:t> – 21 783</a:t>
          </a:r>
        </a:p>
        <a:p>
          <a:r>
            <a:rPr lang="ru-RU" b="1" dirty="0" smtClean="0">
              <a:latin typeface="Arial" pitchFamily="34" charset="0"/>
              <a:cs typeface="Arial" pitchFamily="34" charset="0"/>
            </a:rPr>
            <a:t>Романовское – 9 846</a:t>
          </a:r>
        </a:p>
        <a:p>
          <a:r>
            <a:rPr lang="ru-RU" b="1" dirty="0" err="1" smtClean="0">
              <a:latin typeface="Arial" pitchFamily="34" charset="0"/>
              <a:cs typeface="Arial" pitchFamily="34" charset="0"/>
            </a:rPr>
            <a:t>Щегловское</a:t>
          </a:r>
          <a:r>
            <a:rPr lang="ru-RU" b="1" dirty="0" smtClean="0">
              <a:latin typeface="Arial" pitchFamily="34" charset="0"/>
              <a:cs typeface="Arial" pitchFamily="34" charset="0"/>
            </a:rPr>
            <a:t> – 5 762</a:t>
          </a:r>
        </a:p>
        <a:p>
          <a:r>
            <a:rPr lang="ru-RU" b="1" dirty="0" err="1" smtClean="0">
              <a:latin typeface="Arial" pitchFamily="34" charset="0"/>
              <a:cs typeface="Arial" pitchFamily="34" charset="0"/>
            </a:rPr>
            <a:t>Юкковское</a:t>
          </a:r>
          <a:r>
            <a:rPr lang="ru-RU" b="1" dirty="0" smtClean="0">
              <a:latin typeface="Arial" pitchFamily="34" charset="0"/>
              <a:cs typeface="Arial" pitchFamily="34" charset="0"/>
            </a:rPr>
            <a:t> – 5 215</a:t>
          </a:r>
        </a:p>
        <a:p>
          <a:endParaRPr lang="ru-RU" b="1" dirty="0"/>
        </a:p>
      </dgm:t>
    </dgm:pt>
    <dgm:pt modelId="{864C79FD-8028-4B8C-AAF7-C88C3651033C}">
      <dgm:prSet phldrT="[Текст]" custT="1"/>
      <dgm:spPr>
        <a:ln>
          <a:solidFill>
            <a:schemeClr val="tx1">
              <a:lumMod val="95000"/>
              <a:lumOff val="5000"/>
            </a:schemeClr>
          </a:solidFill>
        </a:ln>
      </dgm:spPr>
      <dgm:t>
        <a:bodyPr anchor="ctr"/>
        <a:lstStyle/>
        <a:p>
          <a:pPr algn="ctr"/>
          <a:r>
            <a:rPr lang="ru-RU" sz="1600" b="1" u="sng" dirty="0" smtClean="0">
              <a:latin typeface="Arial" pitchFamily="34" charset="0"/>
              <a:cs typeface="Arial" pitchFamily="34" charset="0"/>
            </a:rPr>
            <a:t>ГОРОДСКИЕ ПОСЕЛЕНИЯ</a:t>
          </a:r>
        </a:p>
        <a:p>
          <a:pPr algn="ctr"/>
          <a:r>
            <a:rPr lang="ru-RU" sz="1600" b="1" i="1" dirty="0" smtClean="0">
              <a:solidFill>
                <a:schemeClr val="bg2">
                  <a:lumMod val="75000"/>
                </a:schemeClr>
              </a:solidFill>
              <a:latin typeface="Arial" pitchFamily="34" charset="0"/>
              <a:cs typeface="Arial" pitchFamily="34" charset="0"/>
            </a:rPr>
            <a:t>численность всего 338 803 чел.,               </a:t>
          </a:r>
          <a:endParaRPr lang="en-US" sz="1600" b="1" i="1" dirty="0" smtClean="0">
            <a:solidFill>
              <a:schemeClr val="bg2">
                <a:lumMod val="75000"/>
              </a:schemeClr>
            </a:solidFill>
            <a:latin typeface="Arial" pitchFamily="34" charset="0"/>
            <a:cs typeface="Arial" pitchFamily="34" charset="0"/>
          </a:endParaRPr>
        </a:p>
        <a:p>
          <a:pPr algn="ctr"/>
          <a:r>
            <a:rPr lang="ru-RU" sz="1600" b="1" i="1" dirty="0" smtClean="0">
              <a:solidFill>
                <a:schemeClr val="bg2">
                  <a:lumMod val="75000"/>
                </a:schemeClr>
              </a:solidFill>
              <a:latin typeface="Arial" pitchFamily="34" charset="0"/>
              <a:cs typeface="Arial" pitchFamily="34" charset="0"/>
            </a:rPr>
            <a:t>в том числе:</a:t>
          </a:r>
        </a:p>
        <a:p>
          <a:pPr algn="ctr"/>
          <a:r>
            <a:rPr lang="ru-RU" sz="1600" b="1" dirty="0" smtClean="0">
              <a:latin typeface="Arial" pitchFamily="34" charset="0"/>
              <a:cs typeface="Arial" pitchFamily="34" charset="0"/>
            </a:rPr>
            <a:t>Город Всеволожск – 75 964</a:t>
          </a:r>
        </a:p>
        <a:p>
          <a:pPr algn="ctr"/>
          <a:r>
            <a:rPr lang="ru-RU" sz="1600" b="1" dirty="0" err="1" smtClean="0">
              <a:latin typeface="Arial" pitchFamily="34" charset="0"/>
              <a:cs typeface="Arial" pitchFamily="34" charset="0"/>
            </a:rPr>
            <a:t>Дубровское</a:t>
          </a:r>
          <a:r>
            <a:rPr lang="ru-RU" sz="1600" b="1" dirty="0" smtClean="0">
              <a:latin typeface="Arial" pitchFamily="34" charset="0"/>
              <a:cs typeface="Arial" pitchFamily="34" charset="0"/>
            </a:rPr>
            <a:t> – 7 945</a:t>
          </a:r>
        </a:p>
        <a:p>
          <a:pPr algn="ctr"/>
          <a:r>
            <a:rPr lang="ru-RU" sz="1600" b="1" dirty="0" err="1" smtClean="0">
              <a:latin typeface="Arial" pitchFamily="34" charset="0"/>
              <a:cs typeface="Arial" pitchFamily="34" charset="0"/>
            </a:rPr>
            <a:t>Заневское</a:t>
          </a:r>
          <a:r>
            <a:rPr lang="ru-RU" sz="1600" b="1" dirty="0" smtClean="0">
              <a:latin typeface="Arial" pitchFamily="34" charset="0"/>
              <a:cs typeface="Arial" pitchFamily="34" charset="0"/>
            </a:rPr>
            <a:t> – 66 264</a:t>
          </a:r>
        </a:p>
        <a:p>
          <a:pPr algn="ctr"/>
          <a:r>
            <a:rPr lang="ru-RU" sz="1600" b="1" dirty="0" err="1" smtClean="0">
              <a:latin typeface="Arial" pitchFamily="34" charset="0"/>
              <a:cs typeface="Arial" pitchFamily="34" charset="0"/>
            </a:rPr>
            <a:t>Кузьмоловское</a:t>
          </a:r>
          <a:r>
            <a:rPr lang="ru-RU" sz="1600" b="1" dirty="0" smtClean="0">
              <a:latin typeface="Arial" pitchFamily="34" charset="0"/>
              <a:cs typeface="Arial" pitchFamily="34" charset="0"/>
            </a:rPr>
            <a:t> – 10 965</a:t>
          </a:r>
        </a:p>
        <a:p>
          <a:pPr algn="ctr"/>
          <a:r>
            <a:rPr lang="ru-RU" sz="1600" b="1" dirty="0" smtClean="0">
              <a:latin typeface="Arial" pitchFamily="34" charset="0"/>
              <a:cs typeface="Arial" pitchFamily="34" charset="0"/>
            </a:rPr>
            <a:t>Морозовское – 10 768</a:t>
          </a:r>
        </a:p>
        <a:p>
          <a:pPr algn="ctr"/>
          <a:r>
            <a:rPr lang="ru-RU" sz="1600" b="1" dirty="0" err="1" smtClean="0">
              <a:latin typeface="Arial" pitchFamily="34" charset="0"/>
              <a:cs typeface="Arial" pitchFamily="34" charset="0"/>
            </a:rPr>
            <a:t>Муринское</a:t>
          </a:r>
          <a:r>
            <a:rPr lang="ru-RU" sz="1600" b="1" dirty="0" smtClean="0">
              <a:latin typeface="Arial" pitchFamily="34" charset="0"/>
              <a:cs typeface="Arial" pitchFamily="34" charset="0"/>
            </a:rPr>
            <a:t> – 79 125</a:t>
          </a:r>
        </a:p>
        <a:p>
          <a:pPr algn="ctr"/>
          <a:r>
            <a:rPr lang="ru-RU" sz="1600" b="1" dirty="0" err="1" smtClean="0">
              <a:latin typeface="Arial" pitchFamily="34" charset="0"/>
              <a:cs typeface="Arial" pitchFamily="34" charset="0"/>
            </a:rPr>
            <a:t>Рахьинское</a:t>
          </a:r>
          <a:r>
            <a:rPr lang="ru-RU" sz="1600" b="1" dirty="0" smtClean="0">
              <a:latin typeface="Arial" pitchFamily="34" charset="0"/>
              <a:cs typeface="Arial" pitchFamily="34" charset="0"/>
            </a:rPr>
            <a:t> – 8 055</a:t>
          </a:r>
        </a:p>
        <a:p>
          <a:pPr algn="ctr"/>
          <a:r>
            <a:rPr lang="ru-RU" sz="1600" b="1" dirty="0" smtClean="0">
              <a:latin typeface="Arial" pitchFamily="34" charset="0"/>
              <a:cs typeface="Arial" pitchFamily="34" charset="0"/>
            </a:rPr>
            <a:t>Свердловское – 13 365</a:t>
          </a:r>
        </a:p>
        <a:p>
          <a:pPr algn="ctr"/>
          <a:r>
            <a:rPr lang="ru-RU" sz="1600" b="1" dirty="0" smtClean="0">
              <a:latin typeface="Arial" pitchFamily="34" charset="0"/>
              <a:cs typeface="Arial" pitchFamily="34" charset="0"/>
            </a:rPr>
            <a:t>Город </a:t>
          </a:r>
          <a:r>
            <a:rPr lang="ru-RU" sz="1600" b="1" dirty="0" err="1" smtClean="0">
              <a:latin typeface="Arial" pitchFamily="34" charset="0"/>
              <a:cs typeface="Arial" pitchFamily="34" charset="0"/>
            </a:rPr>
            <a:t>Сертолово</a:t>
          </a:r>
          <a:r>
            <a:rPr lang="ru-RU" sz="1600" b="1" dirty="0" smtClean="0">
              <a:latin typeface="Arial" pitchFamily="34" charset="0"/>
              <a:cs typeface="Arial" pitchFamily="34" charset="0"/>
            </a:rPr>
            <a:t> – 59 256</a:t>
          </a:r>
        </a:p>
        <a:p>
          <a:pPr algn="ctr"/>
          <a:r>
            <a:rPr lang="ru-RU" sz="1600" b="1" dirty="0" err="1" smtClean="0">
              <a:latin typeface="Arial" pitchFamily="34" charset="0"/>
              <a:cs typeface="Arial" pitchFamily="34" charset="0"/>
            </a:rPr>
            <a:t>Токсовское</a:t>
          </a:r>
          <a:r>
            <a:rPr lang="ru-RU" sz="1600" b="1" dirty="0" smtClean="0">
              <a:latin typeface="Arial" pitchFamily="34" charset="0"/>
              <a:cs typeface="Arial" pitchFamily="34" charset="0"/>
            </a:rPr>
            <a:t> – 7 096</a:t>
          </a:r>
          <a:endParaRPr lang="ru-RU" sz="1600" b="1" dirty="0">
            <a:latin typeface="Arial" pitchFamily="34" charset="0"/>
            <a:cs typeface="Arial" pitchFamily="34" charset="0"/>
          </a:endParaRPr>
        </a:p>
      </dgm:t>
    </dgm:pt>
    <dgm:pt modelId="{679CACBF-6A7C-4EED-A00B-6ADA86F29BD6}">
      <dgm:prSet phldrT="[Текст]" custT="1"/>
      <dgm:spPr>
        <a:ln>
          <a:solidFill>
            <a:schemeClr val="tx1">
              <a:lumMod val="95000"/>
              <a:lumOff val="5000"/>
            </a:schemeClr>
          </a:solidFill>
        </a:ln>
      </dgm:spPr>
      <dgm:t>
        <a:bodyPr/>
        <a:lstStyle/>
        <a:p>
          <a:pPr>
            <a:lnSpc>
              <a:spcPct val="150000"/>
            </a:lnSpc>
          </a:pPr>
          <a:r>
            <a:rPr lang="ru-RU" sz="1800" b="0" u="none" cap="none" spc="60" baseline="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Arial" pitchFamily="34" charset="0"/>
              <a:cs typeface="Arial" pitchFamily="34" charset="0"/>
            </a:rPr>
            <a:t>ВСЕВОЛОЖСКИЙ МУНИЦИПАЛЬНЫЙ РАЙОН</a:t>
          </a:r>
        </a:p>
        <a:p>
          <a:pPr>
            <a:lnSpc>
              <a:spcPct val="90000"/>
            </a:lnSpc>
          </a:pPr>
          <a:r>
            <a:rPr lang="ru-RU" sz="1800" b="0" cap="none" spc="60" baseline="0" dirty="0" smtClean="0">
              <a:ln w="18415" cmpd="sng">
                <a:solidFill>
                  <a:schemeClr val="bg2">
                    <a:lumMod val="75000"/>
                  </a:schemeClr>
                </a:solidFill>
                <a:prstDash val="solid"/>
              </a:ln>
              <a:solidFill>
                <a:schemeClr val="bg2">
                  <a:lumMod val="75000"/>
                </a:schemeClr>
              </a:solidFill>
              <a:effectLst>
                <a:outerShdw blurRad="38100" dist="38100" dir="2700000" algn="tl">
                  <a:srgbClr val="000000">
                    <a:alpha val="43137"/>
                  </a:srgbClr>
                </a:outerShdw>
              </a:effectLst>
              <a:latin typeface="Arial" pitchFamily="34" charset="0"/>
              <a:cs typeface="Arial" pitchFamily="34" charset="0"/>
            </a:rPr>
            <a:t>Численность населения 473 514 чел.</a:t>
          </a:r>
          <a:endParaRPr lang="ru-RU" sz="1600" b="0" cap="none" spc="60" baseline="0" dirty="0">
            <a:ln w="18415" cmpd="sng">
              <a:solidFill>
                <a:schemeClr val="bg2">
                  <a:lumMod val="75000"/>
                </a:schemeClr>
              </a:solidFill>
              <a:prstDash val="solid"/>
            </a:ln>
            <a:solidFill>
              <a:schemeClr val="bg2">
                <a:lumMod val="75000"/>
              </a:schemeClr>
            </a:solidFill>
            <a:effectLst>
              <a:outerShdw blurRad="38100" dist="38100" dir="2700000" algn="tl">
                <a:srgbClr val="000000">
                  <a:alpha val="43137"/>
                </a:srgbClr>
              </a:outerShdw>
            </a:effectLst>
          </a:endParaRPr>
        </a:p>
      </dgm:t>
    </dgm:pt>
    <dgm:pt modelId="{9B10CC97-0AD4-44D9-A605-5D4E260EB016}" type="sibTrans" cxnId="{DF6D7A20-1D3D-4F57-985B-61E8894F6310}">
      <dgm:prSet/>
      <dgm:spPr/>
      <dgm:t>
        <a:bodyPr/>
        <a:lstStyle/>
        <a:p>
          <a:endParaRPr lang="ru-RU"/>
        </a:p>
      </dgm:t>
    </dgm:pt>
    <dgm:pt modelId="{C767565A-10C8-4642-94AB-BA0F518D3A02}" type="parTrans" cxnId="{DF6D7A20-1D3D-4F57-985B-61E8894F6310}">
      <dgm:prSet/>
      <dgm:spPr/>
      <dgm:t>
        <a:bodyPr/>
        <a:lstStyle/>
        <a:p>
          <a:endParaRPr lang="ru-RU"/>
        </a:p>
      </dgm:t>
    </dgm:pt>
    <dgm:pt modelId="{0B7F56DE-BA3C-4024-994D-0DBEDA091ED1}" type="sibTrans" cxnId="{9FB44FC0-D109-48F1-BE80-AF34E8673E8A}">
      <dgm:prSet/>
      <dgm:spPr/>
      <dgm:t>
        <a:bodyPr/>
        <a:lstStyle/>
        <a:p>
          <a:endParaRPr lang="ru-RU"/>
        </a:p>
      </dgm:t>
    </dgm:pt>
    <dgm:pt modelId="{D516E704-618E-4686-A595-E00F27DEA76B}" type="parTrans" cxnId="{9FB44FC0-D109-48F1-BE80-AF34E8673E8A}">
      <dgm:prSet>
        <dgm:style>
          <a:lnRef idx="2">
            <a:schemeClr val="dk1"/>
          </a:lnRef>
          <a:fillRef idx="0">
            <a:schemeClr val="dk1"/>
          </a:fillRef>
          <a:effectRef idx="1">
            <a:schemeClr val="dk1"/>
          </a:effectRef>
          <a:fontRef idx="minor">
            <a:schemeClr val="tx1"/>
          </a:fontRef>
        </dgm:style>
      </dgm:prSet>
      <dgm:spPr/>
      <dgm:t>
        <a:bodyPr/>
        <a:lstStyle/>
        <a:p>
          <a:endParaRPr lang="ru-RU"/>
        </a:p>
      </dgm:t>
    </dgm:pt>
    <dgm:pt modelId="{E0511BDF-661B-4F55-BC68-514848437806}" type="sibTrans" cxnId="{E15571C7-9825-4941-B6E3-FF512DD9365F}">
      <dgm:prSet/>
      <dgm:spPr/>
      <dgm:t>
        <a:bodyPr/>
        <a:lstStyle/>
        <a:p>
          <a:endParaRPr lang="ru-RU"/>
        </a:p>
      </dgm:t>
    </dgm:pt>
    <dgm:pt modelId="{8599584F-B8D7-4FEB-83BB-A8C27B623DE8}" type="parTrans" cxnId="{E15571C7-9825-4941-B6E3-FF512DD9365F}">
      <dgm:prSet>
        <dgm:style>
          <a:lnRef idx="2">
            <a:schemeClr val="dk1"/>
          </a:lnRef>
          <a:fillRef idx="0">
            <a:schemeClr val="dk1"/>
          </a:fillRef>
          <a:effectRef idx="1">
            <a:schemeClr val="dk1"/>
          </a:effectRef>
          <a:fontRef idx="minor">
            <a:schemeClr val="tx1"/>
          </a:fontRef>
        </dgm:style>
      </dgm:prSet>
      <dgm:spPr/>
      <dgm:t>
        <a:bodyPr/>
        <a:lstStyle/>
        <a:p>
          <a:endParaRPr lang="ru-RU"/>
        </a:p>
      </dgm:t>
    </dgm:pt>
    <dgm:pt modelId="{10C88BC4-A616-4531-A70B-259E2057DD54}" type="pres">
      <dgm:prSet presAssocID="{1470A990-6928-4C91-BB62-A4E87D582468}" presName="hierChild1" presStyleCnt="0">
        <dgm:presLayoutVars>
          <dgm:orgChart val="1"/>
          <dgm:chPref val="1"/>
          <dgm:dir/>
          <dgm:animOne val="branch"/>
          <dgm:animLvl val="lvl"/>
          <dgm:resizeHandles/>
        </dgm:presLayoutVars>
      </dgm:prSet>
      <dgm:spPr/>
      <dgm:t>
        <a:bodyPr/>
        <a:lstStyle/>
        <a:p>
          <a:endParaRPr lang="ru-RU"/>
        </a:p>
      </dgm:t>
    </dgm:pt>
    <dgm:pt modelId="{FFCBFB05-64DE-4B2A-A708-551828282847}" type="pres">
      <dgm:prSet presAssocID="{679CACBF-6A7C-4EED-A00B-6ADA86F29BD6}" presName="hierRoot1" presStyleCnt="0">
        <dgm:presLayoutVars>
          <dgm:hierBranch val="init"/>
        </dgm:presLayoutVars>
      </dgm:prSet>
      <dgm:spPr/>
    </dgm:pt>
    <dgm:pt modelId="{0C9683BD-9D4F-465D-B825-4844A3C9078B}" type="pres">
      <dgm:prSet presAssocID="{679CACBF-6A7C-4EED-A00B-6ADA86F29BD6}" presName="rootComposite1" presStyleCnt="0"/>
      <dgm:spPr/>
    </dgm:pt>
    <dgm:pt modelId="{B860DCB1-598F-4AA1-BB63-77A5C8E65C62}" type="pres">
      <dgm:prSet presAssocID="{679CACBF-6A7C-4EED-A00B-6ADA86F29BD6}" presName="rootText1" presStyleLbl="node0" presStyleIdx="0" presStyleCnt="1" custScaleX="219390" custScaleY="51992" custLinFactNeighborY="-3913">
        <dgm:presLayoutVars>
          <dgm:chPref val="3"/>
        </dgm:presLayoutVars>
      </dgm:prSet>
      <dgm:spPr/>
      <dgm:t>
        <a:bodyPr/>
        <a:lstStyle/>
        <a:p>
          <a:endParaRPr lang="ru-RU"/>
        </a:p>
      </dgm:t>
    </dgm:pt>
    <dgm:pt modelId="{1AA53582-97A5-4887-9E2E-28DC2AD8FE8E}" type="pres">
      <dgm:prSet presAssocID="{679CACBF-6A7C-4EED-A00B-6ADA86F29BD6}" presName="rootConnector1" presStyleLbl="node1" presStyleIdx="0" presStyleCnt="0"/>
      <dgm:spPr/>
      <dgm:t>
        <a:bodyPr/>
        <a:lstStyle/>
        <a:p>
          <a:endParaRPr lang="ru-RU"/>
        </a:p>
      </dgm:t>
    </dgm:pt>
    <dgm:pt modelId="{5F88F839-51B0-48CF-A693-86AC1EC47FCE}" type="pres">
      <dgm:prSet presAssocID="{679CACBF-6A7C-4EED-A00B-6ADA86F29BD6}" presName="hierChild2" presStyleCnt="0"/>
      <dgm:spPr/>
    </dgm:pt>
    <dgm:pt modelId="{A2826FFB-9C48-44CE-9E77-83DEE2E48FB7}" type="pres">
      <dgm:prSet presAssocID="{8599584F-B8D7-4FEB-83BB-A8C27B623DE8}" presName="Name37" presStyleLbl="parChTrans1D2" presStyleIdx="0" presStyleCnt="2"/>
      <dgm:spPr/>
      <dgm:t>
        <a:bodyPr/>
        <a:lstStyle/>
        <a:p>
          <a:endParaRPr lang="ru-RU"/>
        </a:p>
      </dgm:t>
    </dgm:pt>
    <dgm:pt modelId="{8F95B1FA-0DC2-4B33-BB3F-5412F1A28552}" type="pres">
      <dgm:prSet presAssocID="{864C79FD-8028-4B8C-AAF7-C88C3651033C}" presName="hierRoot2" presStyleCnt="0">
        <dgm:presLayoutVars>
          <dgm:hierBranch val="init"/>
        </dgm:presLayoutVars>
      </dgm:prSet>
      <dgm:spPr/>
    </dgm:pt>
    <dgm:pt modelId="{213BD5C9-1028-482B-B69D-11A6B1A2E16B}" type="pres">
      <dgm:prSet presAssocID="{864C79FD-8028-4B8C-AAF7-C88C3651033C}" presName="rootComposite" presStyleCnt="0"/>
      <dgm:spPr/>
    </dgm:pt>
    <dgm:pt modelId="{664392C5-2E01-4C50-B0FD-3CDB4606BF92}" type="pres">
      <dgm:prSet presAssocID="{864C79FD-8028-4B8C-AAF7-C88C3651033C}" presName="rootText" presStyleLbl="node2" presStyleIdx="0" presStyleCnt="2" custScaleY="207339" custLinFactNeighborX="-53" custLinFactNeighborY="-71">
        <dgm:presLayoutVars>
          <dgm:chPref val="3"/>
        </dgm:presLayoutVars>
      </dgm:prSet>
      <dgm:spPr/>
      <dgm:t>
        <a:bodyPr/>
        <a:lstStyle/>
        <a:p>
          <a:endParaRPr lang="ru-RU"/>
        </a:p>
      </dgm:t>
    </dgm:pt>
    <dgm:pt modelId="{78133F74-7EB4-42F7-AECD-6ED846613D30}" type="pres">
      <dgm:prSet presAssocID="{864C79FD-8028-4B8C-AAF7-C88C3651033C}" presName="rootConnector" presStyleLbl="node2" presStyleIdx="0" presStyleCnt="2"/>
      <dgm:spPr/>
      <dgm:t>
        <a:bodyPr/>
        <a:lstStyle/>
        <a:p>
          <a:endParaRPr lang="ru-RU"/>
        </a:p>
      </dgm:t>
    </dgm:pt>
    <dgm:pt modelId="{F5BB74BA-9902-4BB0-8551-B2F071160A37}" type="pres">
      <dgm:prSet presAssocID="{864C79FD-8028-4B8C-AAF7-C88C3651033C}" presName="hierChild4" presStyleCnt="0"/>
      <dgm:spPr/>
    </dgm:pt>
    <dgm:pt modelId="{E411F6B7-4B30-4F8F-99C1-CCB1A6A181A4}" type="pres">
      <dgm:prSet presAssocID="{864C79FD-8028-4B8C-AAF7-C88C3651033C}" presName="hierChild5" presStyleCnt="0"/>
      <dgm:spPr/>
    </dgm:pt>
    <dgm:pt modelId="{10F887D4-E6A5-4D35-92D5-872CF8197AF9}" type="pres">
      <dgm:prSet presAssocID="{D516E704-618E-4686-A595-E00F27DEA76B}" presName="Name37" presStyleLbl="parChTrans1D2" presStyleIdx="1" presStyleCnt="2"/>
      <dgm:spPr/>
      <dgm:t>
        <a:bodyPr/>
        <a:lstStyle/>
        <a:p>
          <a:endParaRPr lang="ru-RU"/>
        </a:p>
      </dgm:t>
    </dgm:pt>
    <dgm:pt modelId="{3486FF1E-B81B-44AB-B72D-A4F210D9FC48}" type="pres">
      <dgm:prSet presAssocID="{5E78DBA5-F03B-4D67-965D-8009B97D9342}" presName="hierRoot2" presStyleCnt="0">
        <dgm:presLayoutVars>
          <dgm:hierBranch val="init"/>
        </dgm:presLayoutVars>
      </dgm:prSet>
      <dgm:spPr/>
    </dgm:pt>
    <dgm:pt modelId="{73FA5498-19B8-439D-B02A-8C465B34458B}" type="pres">
      <dgm:prSet presAssocID="{5E78DBA5-F03B-4D67-965D-8009B97D9342}" presName="rootComposite" presStyleCnt="0"/>
      <dgm:spPr/>
    </dgm:pt>
    <dgm:pt modelId="{1D183452-E2BA-4E80-BBEF-0A8382438304}" type="pres">
      <dgm:prSet presAssocID="{5E78DBA5-F03B-4D67-965D-8009B97D9342}" presName="rootText" presStyleLbl="node2" presStyleIdx="1" presStyleCnt="2" custScaleY="207339">
        <dgm:presLayoutVars>
          <dgm:chPref val="3"/>
        </dgm:presLayoutVars>
      </dgm:prSet>
      <dgm:spPr/>
      <dgm:t>
        <a:bodyPr/>
        <a:lstStyle/>
        <a:p>
          <a:endParaRPr lang="ru-RU"/>
        </a:p>
      </dgm:t>
    </dgm:pt>
    <dgm:pt modelId="{F4D0CBA2-1C0E-4688-A357-6B2840E86F30}" type="pres">
      <dgm:prSet presAssocID="{5E78DBA5-F03B-4D67-965D-8009B97D9342}" presName="rootConnector" presStyleLbl="node2" presStyleIdx="1" presStyleCnt="2"/>
      <dgm:spPr/>
      <dgm:t>
        <a:bodyPr/>
        <a:lstStyle/>
        <a:p>
          <a:endParaRPr lang="ru-RU"/>
        </a:p>
      </dgm:t>
    </dgm:pt>
    <dgm:pt modelId="{8BD662F6-A3EC-4929-BEED-2CAD03404BCB}" type="pres">
      <dgm:prSet presAssocID="{5E78DBA5-F03B-4D67-965D-8009B97D9342}" presName="hierChild4" presStyleCnt="0"/>
      <dgm:spPr/>
    </dgm:pt>
    <dgm:pt modelId="{71C4FB33-255A-4E16-917F-4D661A65730A}" type="pres">
      <dgm:prSet presAssocID="{5E78DBA5-F03B-4D67-965D-8009B97D9342}" presName="hierChild5" presStyleCnt="0"/>
      <dgm:spPr/>
    </dgm:pt>
    <dgm:pt modelId="{868011BD-15D5-4B57-A036-66BD6C4D7C67}" type="pres">
      <dgm:prSet presAssocID="{679CACBF-6A7C-4EED-A00B-6ADA86F29BD6}" presName="hierChild3" presStyleCnt="0"/>
      <dgm:spPr/>
    </dgm:pt>
  </dgm:ptLst>
  <dgm:cxnLst>
    <dgm:cxn modelId="{9FB44FC0-D109-48F1-BE80-AF34E8673E8A}" srcId="{679CACBF-6A7C-4EED-A00B-6ADA86F29BD6}" destId="{5E78DBA5-F03B-4D67-965D-8009B97D9342}" srcOrd="1" destOrd="0" parTransId="{D516E704-618E-4686-A595-E00F27DEA76B}" sibTransId="{0B7F56DE-BA3C-4024-994D-0DBEDA091ED1}"/>
    <dgm:cxn modelId="{9C166FB8-983E-4C95-8350-17E163C07371}" type="presOf" srcId="{864C79FD-8028-4B8C-AAF7-C88C3651033C}" destId="{78133F74-7EB4-42F7-AECD-6ED846613D30}" srcOrd="1" destOrd="0" presId="urn:microsoft.com/office/officeart/2005/8/layout/orgChart1"/>
    <dgm:cxn modelId="{2571534E-20B7-4C7B-8117-5BCE9CB11511}" type="presOf" srcId="{8599584F-B8D7-4FEB-83BB-A8C27B623DE8}" destId="{A2826FFB-9C48-44CE-9E77-83DEE2E48FB7}" srcOrd="0" destOrd="0" presId="urn:microsoft.com/office/officeart/2005/8/layout/orgChart1"/>
    <dgm:cxn modelId="{C6EB2266-C658-4980-8C1D-BF20F5AF5AF1}" type="presOf" srcId="{864C79FD-8028-4B8C-AAF7-C88C3651033C}" destId="{664392C5-2E01-4C50-B0FD-3CDB4606BF92}" srcOrd="0" destOrd="0" presId="urn:microsoft.com/office/officeart/2005/8/layout/orgChart1"/>
    <dgm:cxn modelId="{DA55EB68-90F8-4528-B19D-7BB001ACAF2F}" type="presOf" srcId="{679CACBF-6A7C-4EED-A00B-6ADA86F29BD6}" destId="{B860DCB1-598F-4AA1-BB63-77A5C8E65C62}" srcOrd="0" destOrd="0" presId="urn:microsoft.com/office/officeart/2005/8/layout/orgChart1"/>
    <dgm:cxn modelId="{F1BFF757-E40B-48D6-8639-072C611CA567}" type="presOf" srcId="{D516E704-618E-4686-A595-E00F27DEA76B}" destId="{10F887D4-E6A5-4D35-92D5-872CF8197AF9}" srcOrd="0" destOrd="0" presId="urn:microsoft.com/office/officeart/2005/8/layout/orgChart1"/>
    <dgm:cxn modelId="{DF6D7A20-1D3D-4F57-985B-61E8894F6310}" srcId="{1470A990-6928-4C91-BB62-A4E87D582468}" destId="{679CACBF-6A7C-4EED-A00B-6ADA86F29BD6}" srcOrd="0" destOrd="0" parTransId="{C767565A-10C8-4642-94AB-BA0F518D3A02}" sibTransId="{9B10CC97-0AD4-44D9-A605-5D4E260EB016}"/>
    <dgm:cxn modelId="{E15571C7-9825-4941-B6E3-FF512DD9365F}" srcId="{679CACBF-6A7C-4EED-A00B-6ADA86F29BD6}" destId="{864C79FD-8028-4B8C-AAF7-C88C3651033C}" srcOrd="0" destOrd="0" parTransId="{8599584F-B8D7-4FEB-83BB-A8C27B623DE8}" sibTransId="{E0511BDF-661B-4F55-BC68-514848437806}"/>
    <dgm:cxn modelId="{404429EB-5A62-4033-A76E-9B0AFCED07B3}" type="presOf" srcId="{5E78DBA5-F03B-4D67-965D-8009B97D9342}" destId="{1D183452-E2BA-4E80-BBEF-0A8382438304}" srcOrd="0" destOrd="0" presId="urn:microsoft.com/office/officeart/2005/8/layout/orgChart1"/>
    <dgm:cxn modelId="{36FD92C8-1446-49B0-8A24-B37AB0987850}" type="presOf" srcId="{679CACBF-6A7C-4EED-A00B-6ADA86F29BD6}" destId="{1AA53582-97A5-4887-9E2E-28DC2AD8FE8E}" srcOrd="1" destOrd="0" presId="urn:microsoft.com/office/officeart/2005/8/layout/orgChart1"/>
    <dgm:cxn modelId="{945AFD4A-A778-4F45-BB3D-2D51056ECC20}" type="presOf" srcId="{1470A990-6928-4C91-BB62-A4E87D582468}" destId="{10C88BC4-A616-4531-A70B-259E2057DD54}" srcOrd="0" destOrd="0" presId="urn:microsoft.com/office/officeart/2005/8/layout/orgChart1"/>
    <dgm:cxn modelId="{DEC1AAF6-476E-4C82-B928-3312874EA9FE}" type="presOf" srcId="{5E78DBA5-F03B-4D67-965D-8009B97D9342}" destId="{F4D0CBA2-1C0E-4688-A357-6B2840E86F30}" srcOrd="1" destOrd="0" presId="urn:microsoft.com/office/officeart/2005/8/layout/orgChart1"/>
    <dgm:cxn modelId="{640A3545-409D-4EAB-BE77-E8C13F9A0AA7}" type="presParOf" srcId="{10C88BC4-A616-4531-A70B-259E2057DD54}" destId="{FFCBFB05-64DE-4B2A-A708-551828282847}" srcOrd="0" destOrd="0" presId="urn:microsoft.com/office/officeart/2005/8/layout/orgChart1"/>
    <dgm:cxn modelId="{3C73ED51-E8DF-4D38-9E83-EFF33B971ECB}" type="presParOf" srcId="{FFCBFB05-64DE-4B2A-A708-551828282847}" destId="{0C9683BD-9D4F-465D-B825-4844A3C9078B}" srcOrd="0" destOrd="0" presId="urn:microsoft.com/office/officeart/2005/8/layout/orgChart1"/>
    <dgm:cxn modelId="{17E93518-C421-4661-B36F-81DCA24CC977}" type="presParOf" srcId="{0C9683BD-9D4F-465D-B825-4844A3C9078B}" destId="{B860DCB1-598F-4AA1-BB63-77A5C8E65C62}" srcOrd="0" destOrd="0" presId="urn:microsoft.com/office/officeart/2005/8/layout/orgChart1"/>
    <dgm:cxn modelId="{6B3A325F-7BC9-4856-B21D-9877ADC0B013}" type="presParOf" srcId="{0C9683BD-9D4F-465D-B825-4844A3C9078B}" destId="{1AA53582-97A5-4887-9E2E-28DC2AD8FE8E}" srcOrd="1" destOrd="0" presId="urn:microsoft.com/office/officeart/2005/8/layout/orgChart1"/>
    <dgm:cxn modelId="{71546CD9-FA0E-4868-975C-393D3E8D1564}" type="presParOf" srcId="{FFCBFB05-64DE-4B2A-A708-551828282847}" destId="{5F88F839-51B0-48CF-A693-86AC1EC47FCE}" srcOrd="1" destOrd="0" presId="urn:microsoft.com/office/officeart/2005/8/layout/orgChart1"/>
    <dgm:cxn modelId="{29269BAA-AA7F-4A7F-825B-3A8A09828605}" type="presParOf" srcId="{5F88F839-51B0-48CF-A693-86AC1EC47FCE}" destId="{A2826FFB-9C48-44CE-9E77-83DEE2E48FB7}" srcOrd="0" destOrd="0" presId="urn:microsoft.com/office/officeart/2005/8/layout/orgChart1"/>
    <dgm:cxn modelId="{8DFF6E66-C13B-459B-BC81-D1A7E3449F7C}" type="presParOf" srcId="{5F88F839-51B0-48CF-A693-86AC1EC47FCE}" destId="{8F95B1FA-0DC2-4B33-BB3F-5412F1A28552}" srcOrd="1" destOrd="0" presId="urn:microsoft.com/office/officeart/2005/8/layout/orgChart1"/>
    <dgm:cxn modelId="{28C537DE-0449-4412-8AEA-0BFFA9DEB53E}" type="presParOf" srcId="{8F95B1FA-0DC2-4B33-BB3F-5412F1A28552}" destId="{213BD5C9-1028-482B-B69D-11A6B1A2E16B}" srcOrd="0" destOrd="0" presId="urn:microsoft.com/office/officeart/2005/8/layout/orgChart1"/>
    <dgm:cxn modelId="{F0C94F8D-41D0-4928-BFB9-07E33CE1690B}" type="presParOf" srcId="{213BD5C9-1028-482B-B69D-11A6B1A2E16B}" destId="{664392C5-2E01-4C50-B0FD-3CDB4606BF92}" srcOrd="0" destOrd="0" presId="urn:microsoft.com/office/officeart/2005/8/layout/orgChart1"/>
    <dgm:cxn modelId="{3898FAFA-E010-418E-BA8D-11CA54BA9700}" type="presParOf" srcId="{213BD5C9-1028-482B-B69D-11A6B1A2E16B}" destId="{78133F74-7EB4-42F7-AECD-6ED846613D30}" srcOrd="1" destOrd="0" presId="urn:microsoft.com/office/officeart/2005/8/layout/orgChart1"/>
    <dgm:cxn modelId="{5E5F40AF-F296-407F-BD0F-F4D8593E92D6}" type="presParOf" srcId="{8F95B1FA-0DC2-4B33-BB3F-5412F1A28552}" destId="{F5BB74BA-9902-4BB0-8551-B2F071160A37}" srcOrd="1" destOrd="0" presId="urn:microsoft.com/office/officeart/2005/8/layout/orgChart1"/>
    <dgm:cxn modelId="{2844E2BA-3F29-4386-A429-76E5631F9AB6}" type="presParOf" srcId="{8F95B1FA-0DC2-4B33-BB3F-5412F1A28552}" destId="{E411F6B7-4B30-4F8F-99C1-CCB1A6A181A4}" srcOrd="2" destOrd="0" presId="urn:microsoft.com/office/officeart/2005/8/layout/orgChart1"/>
    <dgm:cxn modelId="{FCE64841-25CE-4E23-B873-DE9BF449F76B}" type="presParOf" srcId="{5F88F839-51B0-48CF-A693-86AC1EC47FCE}" destId="{10F887D4-E6A5-4D35-92D5-872CF8197AF9}" srcOrd="2" destOrd="0" presId="urn:microsoft.com/office/officeart/2005/8/layout/orgChart1"/>
    <dgm:cxn modelId="{D807E63D-BC3C-47B3-A096-335D995566F6}" type="presParOf" srcId="{5F88F839-51B0-48CF-A693-86AC1EC47FCE}" destId="{3486FF1E-B81B-44AB-B72D-A4F210D9FC48}" srcOrd="3" destOrd="0" presId="urn:microsoft.com/office/officeart/2005/8/layout/orgChart1"/>
    <dgm:cxn modelId="{556ED239-0426-4D99-9D4E-55770201D619}" type="presParOf" srcId="{3486FF1E-B81B-44AB-B72D-A4F210D9FC48}" destId="{73FA5498-19B8-439D-B02A-8C465B34458B}" srcOrd="0" destOrd="0" presId="urn:microsoft.com/office/officeart/2005/8/layout/orgChart1"/>
    <dgm:cxn modelId="{951CB2A5-D3C0-4C43-ADE7-2069F5F0A18F}" type="presParOf" srcId="{73FA5498-19B8-439D-B02A-8C465B34458B}" destId="{1D183452-E2BA-4E80-BBEF-0A8382438304}" srcOrd="0" destOrd="0" presId="urn:microsoft.com/office/officeart/2005/8/layout/orgChart1"/>
    <dgm:cxn modelId="{65F39FB1-1F08-4C91-9508-6703D960F973}" type="presParOf" srcId="{73FA5498-19B8-439D-B02A-8C465B34458B}" destId="{F4D0CBA2-1C0E-4688-A357-6B2840E86F30}" srcOrd="1" destOrd="0" presId="urn:microsoft.com/office/officeart/2005/8/layout/orgChart1"/>
    <dgm:cxn modelId="{155F8347-A98F-4C9B-9C0D-72C4D2422463}" type="presParOf" srcId="{3486FF1E-B81B-44AB-B72D-A4F210D9FC48}" destId="{8BD662F6-A3EC-4929-BEED-2CAD03404BCB}" srcOrd="1" destOrd="0" presId="urn:microsoft.com/office/officeart/2005/8/layout/orgChart1"/>
    <dgm:cxn modelId="{75C6A79A-402C-4051-9D8B-56FF4D119F41}" type="presParOf" srcId="{3486FF1E-B81B-44AB-B72D-A4F210D9FC48}" destId="{71C4FB33-255A-4E16-917F-4D661A65730A}" srcOrd="2" destOrd="0" presId="urn:microsoft.com/office/officeart/2005/8/layout/orgChart1"/>
    <dgm:cxn modelId="{3FD1EBBE-6A2E-4A7D-8AEA-42589D04F130}" type="presParOf" srcId="{FFCBFB05-64DE-4B2A-A708-551828282847}" destId="{868011BD-15D5-4B57-A036-66BD6C4D7C67}"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4085A1-149D-4ED5-8784-89EF879223E1}" type="doc">
      <dgm:prSet loTypeId="urn:microsoft.com/office/officeart/2005/8/layout/vList2" loCatId="list" qsTypeId="urn:microsoft.com/office/officeart/2005/8/quickstyle/simple1" qsCatId="simple" csTypeId="urn:microsoft.com/office/officeart/2005/8/colors/colorful2" csCatId="colorful" phldr="1"/>
      <dgm:spPr>
        <a:scene3d>
          <a:camera prst="orthographicFront">
            <a:rot lat="0" lon="0" rev="0"/>
          </a:camera>
          <a:lightRig rig="contrasting" dir="t">
            <a:rot lat="0" lon="0" rev="1500000"/>
          </a:lightRig>
        </a:scene3d>
      </dgm:spPr>
      <dgm:t>
        <a:bodyPr/>
        <a:lstStyle/>
        <a:p>
          <a:endParaRPr lang="ru-RU"/>
        </a:p>
      </dgm:t>
    </dgm:pt>
    <dgm:pt modelId="{0E208127-372A-41A7-AE3D-86E28C6C605D}">
      <dgm:prSet phldrT="[Текст]"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scene3d>
            <a:camera prst="orthographicFront"/>
            <a:lightRig rig="soft" dir="t">
              <a:rot lat="0" lon="0" rev="10800000"/>
            </a:lightRig>
          </a:scene3d>
          <a:sp3d>
            <a:bevelT w="27940" h="12700"/>
            <a:contourClr>
              <a:srgbClr val="DDDDDD"/>
            </a:contourClr>
          </a:sp3d>
        </a:bodyPr>
        <a:lstStyle/>
        <a:p>
          <a:r>
            <a:rPr lang="ru-RU" sz="1400" b="1" cap="none" spc="100" baseline="0" dirty="0" smtClean="0">
              <a:ln w="11430"/>
              <a:solidFill>
                <a:srgbClr val="F8F8F8"/>
              </a:solidFill>
              <a:effectLst>
                <a:outerShdw blurRad="38100" dist="38100" dir="2700000" algn="tl">
                  <a:srgbClr val="000000">
                    <a:alpha val="43137"/>
                  </a:srgbClr>
                </a:outerShdw>
              </a:effectLst>
            </a:rPr>
            <a:t>Строительство ДДУ на 270 мест пос. Бугры - </a:t>
          </a:r>
          <a:r>
            <a:rPr lang="ru-RU" sz="1400" b="1" cap="none" spc="100" baseline="0" dirty="0" smtClean="0">
              <a:ln w="11430"/>
              <a:solidFill>
                <a:schemeClr val="bg2"/>
              </a:solidFill>
              <a:effectLst>
                <a:outerShdw blurRad="38100" dist="38100" dir="2700000" algn="tl">
                  <a:srgbClr val="000000">
                    <a:alpha val="43137"/>
                  </a:srgbClr>
                </a:outerShdw>
              </a:effectLst>
            </a:rPr>
            <a:t>58,3 млн. руб.</a:t>
          </a:r>
          <a:endParaRPr lang="ru-RU" sz="1400" b="1" cap="none" spc="100" baseline="0" dirty="0">
            <a:ln w="11430"/>
            <a:solidFill>
              <a:schemeClr val="bg2"/>
            </a:solidFill>
            <a:effectLst>
              <a:outerShdw blurRad="38100" dist="38100" dir="2700000" algn="tl">
                <a:srgbClr val="000000">
                  <a:alpha val="43137"/>
                </a:srgbClr>
              </a:outerShdw>
            </a:effectLst>
          </a:endParaRPr>
        </a:p>
      </dgm:t>
    </dgm:pt>
    <dgm:pt modelId="{CB956D0B-E696-4966-BD8B-61F27D5EE205}" type="parTrans" cxnId="{C2BBF14B-E5F4-4EDB-B3BC-C3AE7998BD8E}">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5807B9C4-81D2-4ECF-82CC-3F5A0B14197A}" type="sibTrans" cxnId="{C2BBF14B-E5F4-4EDB-B3BC-C3AE7998BD8E}">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4106845C-82E2-4045-893E-F1783E4ED338}">
      <dgm:prSet phldrT="[Текст]"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scene3d>
            <a:camera prst="orthographicFront"/>
            <a:lightRig rig="soft" dir="t">
              <a:rot lat="0" lon="0" rev="10800000"/>
            </a:lightRig>
          </a:scene3d>
          <a:sp3d>
            <a:bevelT w="27940" h="12700"/>
            <a:contourClr>
              <a:srgbClr val="DDDDDD"/>
            </a:contourClr>
          </a:sp3d>
        </a:bodyPr>
        <a:lstStyle/>
        <a:p>
          <a:r>
            <a:rPr lang="ru-RU" sz="1400" b="1" cap="none" spc="100" baseline="0" dirty="0" smtClean="0">
              <a:ln w="11430"/>
              <a:solidFill>
                <a:srgbClr val="F8F8F8"/>
              </a:solidFill>
              <a:effectLst>
                <a:outerShdw blurRad="38100" dist="38100" dir="2700000" algn="tl">
                  <a:srgbClr val="000000">
                    <a:alpha val="43137"/>
                  </a:srgbClr>
                </a:outerShdw>
              </a:effectLst>
            </a:rPr>
            <a:t>Строительство школы на </a:t>
          </a:r>
          <a:r>
            <a:rPr lang="ru-RU" sz="1400" b="1" cap="none" spc="100" baseline="0" dirty="0" err="1" smtClean="0">
              <a:ln w="11430"/>
              <a:solidFill>
                <a:srgbClr val="F8F8F8"/>
              </a:solidFill>
              <a:effectLst>
                <a:outerShdw blurRad="38100" dist="38100" dir="2700000" algn="tl">
                  <a:srgbClr val="000000">
                    <a:alpha val="43137"/>
                  </a:srgbClr>
                </a:outerShdw>
              </a:effectLst>
            </a:rPr>
            <a:t>на</a:t>
          </a:r>
          <a:r>
            <a:rPr lang="ru-RU" sz="1400" b="1" cap="none" spc="100" baseline="0" dirty="0" smtClean="0">
              <a:ln w="11430"/>
              <a:solidFill>
                <a:srgbClr val="F8F8F8"/>
              </a:solidFill>
              <a:effectLst>
                <a:outerShdw blurRad="38100" dist="38100" dir="2700000" algn="tl">
                  <a:srgbClr val="000000">
                    <a:alpha val="43137"/>
                  </a:srgbClr>
                </a:outerShdw>
              </a:effectLst>
            </a:rPr>
            <a:t> 825 мест д. </a:t>
          </a:r>
          <a:r>
            <a:rPr lang="ru-RU" sz="1400" b="1" cap="none" spc="100" baseline="0" dirty="0" err="1" smtClean="0">
              <a:ln w="11430"/>
              <a:solidFill>
                <a:srgbClr val="F8F8F8"/>
              </a:solidFill>
              <a:effectLst>
                <a:outerShdw blurRad="38100" dist="38100" dir="2700000" algn="tl">
                  <a:srgbClr val="000000">
                    <a:alpha val="43137"/>
                  </a:srgbClr>
                </a:outerShdw>
              </a:effectLst>
            </a:rPr>
            <a:t>Янино</a:t>
          </a:r>
          <a:r>
            <a:rPr lang="ru-RU" sz="1400" b="1" cap="none" spc="100" baseline="0" dirty="0" smtClean="0">
              <a:ln w="11430"/>
              <a:solidFill>
                <a:srgbClr val="F8F8F8"/>
              </a:solidFill>
              <a:effectLst>
                <a:outerShdw blurRad="38100" dist="38100" dir="2700000" algn="tl">
                  <a:srgbClr val="000000">
                    <a:alpha val="43137"/>
                  </a:srgbClr>
                </a:outerShdw>
              </a:effectLst>
            </a:rPr>
            <a:t> - </a:t>
          </a:r>
          <a:r>
            <a:rPr lang="ru-RU" sz="1400" b="1" cap="none" spc="100" baseline="0" dirty="0" smtClean="0">
              <a:ln w="11430"/>
              <a:solidFill>
                <a:schemeClr val="bg2"/>
              </a:solidFill>
              <a:effectLst>
                <a:outerShdw blurRad="38100" dist="38100" dir="2700000" algn="tl">
                  <a:srgbClr val="000000">
                    <a:alpha val="43137"/>
                  </a:srgbClr>
                </a:outerShdw>
              </a:effectLst>
            </a:rPr>
            <a:t>572,6 млн. руб.</a:t>
          </a:r>
          <a:endParaRPr lang="ru-RU" sz="1400" b="1" cap="none" spc="100" baseline="0" dirty="0">
            <a:ln w="11430"/>
            <a:solidFill>
              <a:schemeClr val="bg2"/>
            </a:solidFill>
            <a:effectLst>
              <a:outerShdw blurRad="38100" dist="38100" dir="2700000" algn="tl">
                <a:srgbClr val="000000">
                  <a:alpha val="43137"/>
                </a:srgbClr>
              </a:outerShdw>
            </a:effectLst>
          </a:endParaRPr>
        </a:p>
      </dgm:t>
    </dgm:pt>
    <dgm:pt modelId="{7DE2EB08-C982-4E4C-86E6-99B8E7392588}" type="parTrans" cxnId="{8BFD4283-46F5-4CB7-9676-E8B12C48077B}">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5DA020B0-1E2B-499D-8376-ED33FD488EA4}" type="sibTrans" cxnId="{8BFD4283-46F5-4CB7-9676-E8B12C48077B}">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4D5E248A-A539-4322-893C-3F55ED6C76B4}">
      <dgm:prSet phldrT="[Текст]"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scene3d>
            <a:camera prst="orthographicFront"/>
            <a:lightRig rig="soft" dir="t">
              <a:rot lat="0" lon="0" rev="10800000"/>
            </a:lightRig>
          </a:scene3d>
          <a:sp3d>
            <a:bevelT w="27940" h="12700"/>
            <a:contourClr>
              <a:srgbClr val="DDDDDD"/>
            </a:contourClr>
          </a:sp3d>
        </a:bodyPr>
        <a:lstStyle/>
        <a:p>
          <a:r>
            <a:rPr lang="ru-RU" sz="1400" b="1" cap="none" spc="100" baseline="0" dirty="0" smtClean="0">
              <a:ln w="11430"/>
              <a:solidFill>
                <a:srgbClr val="F8F8F8"/>
              </a:solidFill>
              <a:effectLst>
                <a:outerShdw blurRad="38100" dist="38100" dir="2700000" algn="tl">
                  <a:srgbClr val="000000">
                    <a:alpha val="43137"/>
                  </a:srgbClr>
                </a:outerShdw>
              </a:effectLst>
            </a:rPr>
            <a:t>Строительство школы на 1000 мест г. </a:t>
          </a:r>
          <a:r>
            <a:rPr lang="ru-RU" sz="1400" b="1" cap="none" spc="100" baseline="0" dirty="0" err="1" smtClean="0">
              <a:ln w="11430"/>
              <a:solidFill>
                <a:srgbClr val="F8F8F8"/>
              </a:solidFill>
              <a:effectLst>
                <a:outerShdw blurRad="38100" dist="38100" dir="2700000" algn="tl">
                  <a:srgbClr val="000000">
                    <a:alpha val="43137"/>
                  </a:srgbClr>
                </a:outerShdw>
              </a:effectLst>
            </a:rPr>
            <a:t>Кудрово</a:t>
          </a:r>
          <a:r>
            <a:rPr lang="ru-RU" sz="1400" b="1" cap="none" spc="100" baseline="0" dirty="0" smtClean="0">
              <a:ln w="11430"/>
              <a:solidFill>
                <a:srgbClr val="F8F8F8"/>
              </a:solidFill>
              <a:effectLst>
                <a:outerShdw blurRad="38100" dist="38100" dir="2700000" algn="tl">
                  <a:srgbClr val="000000">
                    <a:alpha val="43137"/>
                  </a:srgbClr>
                </a:outerShdw>
              </a:effectLst>
            </a:rPr>
            <a:t> - </a:t>
          </a:r>
          <a:r>
            <a:rPr lang="ru-RU" sz="1400" b="1" cap="none" spc="100" baseline="0" dirty="0" smtClean="0">
              <a:ln w="11430"/>
              <a:solidFill>
                <a:schemeClr val="bg2"/>
              </a:solidFill>
              <a:effectLst>
                <a:outerShdw blurRad="38100" dist="38100" dir="2700000" algn="tl">
                  <a:srgbClr val="000000">
                    <a:alpha val="43137"/>
                  </a:srgbClr>
                </a:outerShdw>
              </a:effectLst>
            </a:rPr>
            <a:t>300,0 млн. руб.</a:t>
          </a:r>
          <a:endParaRPr lang="ru-RU" sz="1400" b="1" cap="none" spc="100" baseline="0" dirty="0">
            <a:ln w="11430"/>
            <a:solidFill>
              <a:schemeClr val="bg2"/>
            </a:solidFill>
            <a:effectLst>
              <a:outerShdw blurRad="38100" dist="38100" dir="2700000" algn="tl">
                <a:srgbClr val="000000">
                  <a:alpha val="43137"/>
                </a:srgbClr>
              </a:outerShdw>
            </a:effectLst>
          </a:endParaRPr>
        </a:p>
      </dgm:t>
    </dgm:pt>
    <dgm:pt modelId="{C6112678-C122-45FE-8709-3953636A4A08}" type="parTrans" cxnId="{C85E2B0B-0561-4F58-95D8-E6FF0CD6E72E}">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F33E9458-B648-42FD-84D3-CCCFF4C3E861}" type="sibTrans" cxnId="{C85E2B0B-0561-4F58-95D8-E6FF0CD6E72E}">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4871D1E6-05D0-471B-AFA7-1DA57EA4F1FE}">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scene3d>
            <a:camera prst="orthographicFront"/>
            <a:lightRig rig="soft" dir="t">
              <a:rot lat="0" lon="0" rev="10800000"/>
            </a:lightRig>
          </a:scene3d>
          <a:sp3d>
            <a:bevelT w="27940" h="12700"/>
            <a:contourClr>
              <a:srgbClr val="DDDDDD"/>
            </a:contourClr>
          </a:sp3d>
        </a:bodyPr>
        <a:lstStyle/>
        <a:p>
          <a:r>
            <a:rPr lang="ru-RU" sz="1400" b="1" cap="none" spc="100" baseline="0" dirty="0" smtClean="0">
              <a:ln w="11430"/>
              <a:solidFill>
                <a:srgbClr val="F8F8F8"/>
              </a:solidFill>
              <a:effectLst>
                <a:outerShdw blurRad="38100" dist="38100" dir="2700000" algn="tl">
                  <a:srgbClr val="000000">
                    <a:alpha val="43137"/>
                  </a:srgbClr>
                </a:outerShdw>
              </a:effectLst>
            </a:rPr>
            <a:t>Строительство школы на 825 мест г. </a:t>
          </a:r>
          <a:r>
            <a:rPr lang="ru-RU" sz="1400" b="1" cap="none" spc="100" baseline="0" dirty="0" err="1" smtClean="0">
              <a:ln w="11430"/>
              <a:solidFill>
                <a:srgbClr val="F8F8F8"/>
              </a:solidFill>
              <a:effectLst>
                <a:outerShdw blurRad="38100" dist="38100" dir="2700000" algn="tl">
                  <a:srgbClr val="000000">
                    <a:alpha val="43137"/>
                  </a:srgbClr>
                </a:outerShdw>
              </a:effectLst>
            </a:rPr>
            <a:t>Сертолово</a:t>
          </a:r>
          <a:r>
            <a:rPr lang="ru-RU" sz="1400" b="1" cap="none" spc="100" baseline="0" dirty="0" smtClean="0">
              <a:ln w="11430"/>
              <a:solidFill>
                <a:srgbClr val="F8F8F8"/>
              </a:solidFill>
              <a:effectLst>
                <a:outerShdw blurRad="38100" dist="38100" dir="2700000" algn="tl">
                  <a:srgbClr val="000000">
                    <a:alpha val="43137"/>
                  </a:srgbClr>
                </a:outerShdw>
              </a:effectLst>
            </a:rPr>
            <a:t> - </a:t>
          </a:r>
          <a:r>
            <a:rPr lang="ru-RU" sz="1400" b="1" cap="none" spc="100" baseline="0" dirty="0" smtClean="0">
              <a:ln w="11430"/>
              <a:solidFill>
                <a:schemeClr val="bg2"/>
              </a:solidFill>
              <a:effectLst>
                <a:outerShdw blurRad="38100" dist="38100" dir="2700000" algn="tl">
                  <a:srgbClr val="000000">
                    <a:alpha val="43137"/>
                  </a:srgbClr>
                </a:outerShdw>
              </a:effectLst>
            </a:rPr>
            <a:t>341,4 млн. руб.</a:t>
          </a:r>
          <a:endParaRPr lang="ru-RU" sz="1400" b="1" cap="none" spc="100" baseline="0" dirty="0">
            <a:ln w="11430"/>
            <a:solidFill>
              <a:schemeClr val="bg2"/>
            </a:solidFill>
            <a:effectLst>
              <a:outerShdw blurRad="38100" dist="38100" dir="2700000" algn="tl">
                <a:srgbClr val="000000">
                  <a:alpha val="43137"/>
                </a:srgbClr>
              </a:outerShdw>
            </a:effectLst>
          </a:endParaRPr>
        </a:p>
      </dgm:t>
    </dgm:pt>
    <dgm:pt modelId="{94D11F84-3C93-4A7A-8A2D-470EA778B457}" type="parTrans" cxnId="{6D73F865-0C8A-4E64-95E0-6DB23C7379B9}">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F1F62367-78ED-456B-B421-C1E976CBCFDA}" type="sibTrans" cxnId="{6D73F865-0C8A-4E64-95E0-6DB23C7379B9}">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7D06EDD0-0DBB-4FD6-A285-2336F2C4F527}">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scene3d>
            <a:camera prst="orthographicFront"/>
            <a:lightRig rig="soft" dir="t">
              <a:rot lat="0" lon="0" rev="10800000"/>
            </a:lightRig>
          </a:scene3d>
          <a:sp3d>
            <a:bevelT w="27940" h="12700"/>
            <a:contourClr>
              <a:srgbClr val="DDDDDD"/>
            </a:contourClr>
          </a:sp3d>
        </a:bodyPr>
        <a:lstStyle/>
        <a:p>
          <a:r>
            <a:rPr lang="ru-RU" sz="1400" b="1" cap="none" spc="100" baseline="0" dirty="0" smtClean="0">
              <a:ln w="11430"/>
              <a:solidFill>
                <a:srgbClr val="F8F8F8"/>
              </a:solidFill>
              <a:effectLst>
                <a:outerShdw blurRad="38100" dist="38100" dir="2700000" algn="tl">
                  <a:srgbClr val="000000">
                    <a:alpha val="43137"/>
                  </a:srgbClr>
                </a:outerShdw>
              </a:effectLst>
            </a:rPr>
            <a:t>Строительство школы на 1175 мест пос. </a:t>
          </a:r>
          <a:r>
            <a:rPr lang="ru-RU" sz="1400" b="1" cap="none" spc="100" baseline="0" dirty="0" err="1" smtClean="0">
              <a:ln w="11430"/>
              <a:solidFill>
                <a:srgbClr val="F8F8F8"/>
              </a:solidFill>
              <a:effectLst>
                <a:outerShdw blurRad="38100" dist="38100" dir="2700000" algn="tl">
                  <a:srgbClr val="000000">
                    <a:alpha val="43137"/>
                  </a:srgbClr>
                </a:outerShdw>
              </a:effectLst>
            </a:rPr>
            <a:t>Мурино</a:t>
          </a:r>
          <a:r>
            <a:rPr lang="ru-RU" sz="1400" b="1" cap="none" spc="100" baseline="0" dirty="0" smtClean="0">
              <a:ln w="11430"/>
              <a:solidFill>
                <a:srgbClr val="F8F8F8"/>
              </a:solidFill>
              <a:effectLst>
                <a:outerShdw blurRad="38100" dist="38100" dir="2700000" algn="tl">
                  <a:srgbClr val="000000">
                    <a:alpha val="43137"/>
                  </a:srgbClr>
                </a:outerShdw>
              </a:effectLst>
            </a:rPr>
            <a:t> - </a:t>
          </a:r>
          <a:r>
            <a:rPr lang="ru-RU" sz="1400" b="1" cap="none" spc="100" baseline="0" dirty="0" smtClean="0">
              <a:ln w="11430"/>
              <a:solidFill>
                <a:schemeClr val="bg2"/>
              </a:solidFill>
              <a:effectLst>
                <a:outerShdw blurRad="38100" dist="38100" dir="2700000" algn="tl">
                  <a:srgbClr val="000000">
                    <a:alpha val="43137"/>
                  </a:srgbClr>
                </a:outerShdw>
              </a:effectLst>
            </a:rPr>
            <a:t>501,7 млн. руб.</a:t>
          </a:r>
          <a:endParaRPr lang="ru-RU" sz="1400" b="1" cap="none" spc="100" baseline="0" dirty="0">
            <a:ln w="11430"/>
            <a:solidFill>
              <a:schemeClr val="bg2"/>
            </a:solidFill>
            <a:effectLst>
              <a:outerShdw blurRad="38100" dist="38100" dir="2700000" algn="tl">
                <a:srgbClr val="000000">
                  <a:alpha val="43137"/>
                </a:srgbClr>
              </a:outerShdw>
            </a:effectLst>
          </a:endParaRPr>
        </a:p>
      </dgm:t>
    </dgm:pt>
    <dgm:pt modelId="{54B39102-07D9-40BC-A1EF-D73AC08EC43A}" type="parTrans" cxnId="{6BDC9A5B-C5E3-4B44-83AB-3C3B784AE92F}">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6F882CFF-F1B0-49DA-9F26-630590D4FB87}" type="sibTrans" cxnId="{6BDC9A5B-C5E3-4B44-83AB-3C3B784AE92F}">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A3B4596B-A119-4A2E-B7AF-FE2667C18B56}">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scene3d>
            <a:camera prst="orthographicFront"/>
            <a:lightRig rig="soft" dir="t">
              <a:rot lat="0" lon="0" rev="10800000"/>
            </a:lightRig>
          </a:scene3d>
          <a:sp3d>
            <a:bevelT w="27940" h="12700"/>
            <a:contourClr>
              <a:srgbClr val="DDDDDD"/>
            </a:contourClr>
          </a:sp3d>
        </a:bodyPr>
        <a:lstStyle/>
        <a:p>
          <a:r>
            <a:rPr lang="ru-RU" sz="1400" b="1" cap="none" spc="100" baseline="0" dirty="0" smtClean="0">
              <a:ln w="11430"/>
              <a:solidFill>
                <a:srgbClr val="F8F8F8"/>
              </a:solidFill>
              <a:effectLst>
                <a:outerShdw blurRad="38100" dist="38100" dir="2700000" algn="tl">
                  <a:srgbClr val="000000">
                    <a:alpha val="43137"/>
                  </a:srgbClr>
                </a:outerShdw>
              </a:effectLst>
            </a:rPr>
            <a:t>Строительство школы с дошкольным отделением д. </a:t>
          </a:r>
          <a:r>
            <a:rPr lang="ru-RU" sz="1400" b="1" cap="none" spc="100" baseline="0" dirty="0" err="1" smtClean="0">
              <a:ln w="11430"/>
              <a:solidFill>
                <a:srgbClr val="F8F8F8"/>
              </a:solidFill>
              <a:effectLst>
                <a:outerShdw blurRad="38100" dist="38100" dir="2700000" algn="tl">
                  <a:srgbClr val="000000">
                    <a:alpha val="43137"/>
                  </a:srgbClr>
                </a:outerShdw>
              </a:effectLst>
            </a:rPr>
            <a:t>Осельки</a:t>
          </a:r>
          <a:r>
            <a:rPr lang="ru-RU" sz="1400" b="1" cap="none" spc="100" baseline="0" dirty="0" smtClean="0">
              <a:ln w="11430"/>
              <a:solidFill>
                <a:srgbClr val="F8F8F8"/>
              </a:solidFill>
              <a:effectLst>
                <a:outerShdw blurRad="38100" dist="38100" dir="2700000" algn="tl">
                  <a:srgbClr val="000000">
                    <a:alpha val="43137"/>
                  </a:srgbClr>
                </a:outerShdw>
              </a:effectLst>
            </a:rPr>
            <a:t> - </a:t>
          </a:r>
          <a:r>
            <a:rPr lang="ru-RU" sz="1400" b="1" cap="none" spc="100" baseline="0" dirty="0" smtClean="0">
              <a:ln w="11430"/>
              <a:solidFill>
                <a:schemeClr val="bg2"/>
              </a:solidFill>
              <a:effectLst>
                <a:outerShdw blurRad="38100" dist="38100" dir="2700000" algn="tl">
                  <a:srgbClr val="000000">
                    <a:alpha val="43137"/>
                  </a:srgbClr>
                </a:outerShdw>
              </a:effectLst>
            </a:rPr>
            <a:t>532,5 млн. руб.</a:t>
          </a:r>
          <a:endParaRPr lang="ru-RU" sz="1400" b="1" cap="none" spc="100" baseline="0" dirty="0">
            <a:ln w="11430"/>
            <a:solidFill>
              <a:schemeClr val="bg2"/>
            </a:solidFill>
            <a:effectLst>
              <a:outerShdw blurRad="38100" dist="38100" dir="2700000" algn="tl">
                <a:srgbClr val="000000">
                  <a:alpha val="43137"/>
                </a:srgbClr>
              </a:outerShdw>
            </a:effectLst>
          </a:endParaRPr>
        </a:p>
      </dgm:t>
    </dgm:pt>
    <dgm:pt modelId="{93CEEC8E-A607-4ECD-BB45-B2167836C1D9}" type="parTrans" cxnId="{463AF335-BF39-4161-8146-F33DF6CFF726}">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0B2366B1-CEC9-4B9C-863A-7FFCDF4A8BD2}" type="sibTrans" cxnId="{463AF335-BF39-4161-8146-F33DF6CFF726}">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2D43F2E7-64C1-4A53-AFDA-95CFD04AC12A}">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scene3d>
            <a:camera prst="orthographicFront"/>
            <a:lightRig rig="soft" dir="t">
              <a:rot lat="0" lon="0" rev="10800000"/>
            </a:lightRig>
          </a:scene3d>
          <a:sp3d>
            <a:bevelT w="27940" h="12700"/>
            <a:contourClr>
              <a:srgbClr val="DDDDDD"/>
            </a:contourClr>
          </a:sp3d>
        </a:bodyPr>
        <a:lstStyle/>
        <a:p>
          <a:r>
            <a:rPr lang="ru-RU" sz="1400" b="1" cap="none" spc="100" baseline="0" dirty="0" smtClean="0">
              <a:ln w="11430"/>
              <a:solidFill>
                <a:srgbClr val="F8F8F8"/>
              </a:solidFill>
              <a:effectLst>
                <a:outerShdw blurRad="38100" dist="38100" dir="2700000" algn="tl">
                  <a:srgbClr val="000000">
                    <a:alpha val="43137"/>
                  </a:srgbClr>
                </a:outerShdw>
              </a:effectLst>
            </a:rPr>
            <a:t>Реконструкция здания Дома Офицеров в г. </a:t>
          </a:r>
          <a:r>
            <a:rPr lang="ru-RU" sz="1400" b="1" cap="none" spc="100" baseline="0" dirty="0" err="1" smtClean="0">
              <a:ln w="11430"/>
              <a:solidFill>
                <a:srgbClr val="F8F8F8"/>
              </a:solidFill>
              <a:effectLst>
                <a:outerShdw blurRad="38100" dist="38100" dir="2700000" algn="tl">
                  <a:srgbClr val="000000">
                    <a:alpha val="43137"/>
                  </a:srgbClr>
                </a:outerShdw>
              </a:effectLst>
            </a:rPr>
            <a:t>Сертолово</a:t>
          </a:r>
          <a:r>
            <a:rPr lang="ru-RU" sz="1400" b="1" cap="none" spc="100" baseline="0" dirty="0" smtClean="0">
              <a:ln w="11430"/>
              <a:solidFill>
                <a:srgbClr val="F8F8F8"/>
              </a:solidFill>
              <a:effectLst>
                <a:outerShdw blurRad="38100" dist="38100" dir="2700000" algn="tl">
                  <a:srgbClr val="000000">
                    <a:alpha val="43137"/>
                  </a:srgbClr>
                </a:outerShdw>
              </a:effectLst>
            </a:rPr>
            <a:t> для размещения </a:t>
          </a:r>
          <a:r>
            <a:rPr lang="ru-RU" sz="1400" b="1" cap="none" spc="100" baseline="0" dirty="0" err="1" smtClean="0">
              <a:ln w="11430"/>
              <a:solidFill>
                <a:srgbClr val="F8F8F8"/>
              </a:solidFill>
              <a:effectLst>
                <a:outerShdw blurRad="38100" dist="38100" dir="2700000" algn="tl">
                  <a:srgbClr val="000000">
                    <a:alpha val="43137"/>
                  </a:srgbClr>
                </a:outerShdw>
              </a:effectLst>
            </a:rPr>
            <a:t>Сертоловской</a:t>
          </a:r>
          <a:r>
            <a:rPr lang="ru-RU" sz="1400" b="1" cap="none" spc="100" baseline="0" dirty="0" smtClean="0">
              <a:ln w="11430"/>
              <a:solidFill>
                <a:srgbClr val="F8F8F8"/>
              </a:solidFill>
              <a:effectLst>
                <a:outerShdw blurRad="38100" dist="38100" dir="2700000" algn="tl">
                  <a:srgbClr val="000000">
                    <a:alpha val="43137"/>
                  </a:srgbClr>
                </a:outerShdw>
              </a:effectLst>
            </a:rPr>
            <a:t> ДШИ - </a:t>
          </a:r>
          <a:r>
            <a:rPr lang="ru-RU" sz="1400" b="1" cap="none" spc="100" baseline="0" dirty="0" smtClean="0">
              <a:ln w="11430"/>
              <a:solidFill>
                <a:schemeClr val="bg2"/>
              </a:solidFill>
              <a:effectLst>
                <a:outerShdw blurRad="38100" dist="38100" dir="2700000" algn="tl">
                  <a:srgbClr val="000000">
                    <a:alpha val="43137"/>
                  </a:srgbClr>
                </a:outerShdw>
              </a:effectLst>
            </a:rPr>
            <a:t>7,3 млн. руб.</a:t>
          </a:r>
          <a:endParaRPr lang="ru-RU" sz="1400" b="1" cap="none" spc="100" baseline="0" dirty="0">
            <a:ln w="11430"/>
            <a:solidFill>
              <a:schemeClr val="bg2"/>
            </a:solidFill>
            <a:effectLst>
              <a:outerShdw blurRad="38100" dist="38100" dir="2700000" algn="tl">
                <a:srgbClr val="000000">
                  <a:alpha val="43137"/>
                </a:srgbClr>
              </a:outerShdw>
            </a:effectLst>
          </a:endParaRPr>
        </a:p>
      </dgm:t>
    </dgm:pt>
    <dgm:pt modelId="{0B203706-AA5B-499B-97DC-8F0D2CF8EE89}" type="parTrans" cxnId="{9072EFD0-74DF-4614-B758-7ACB7B1A6B49}">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185F1AB4-B502-4866-A2C1-73274E86E90B}" type="sibTrans" cxnId="{9072EFD0-74DF-4614-B758-7ACB7B1A6B49}">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B05F23C6-9D01-4F9D-8D5E-CC2B4460AF1B}">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scene3d>
            <a:camera prst="orthographicFront"/>
            <a:lightRig rig="soft" dir="t">
              <a:rot lat="0" lon="0" rev="10800000"/>
            </a:lightRig>
          </a:scene3d>
          <a:sp3d>
            <a:bevelT w="27940" h="12700"/>
            <a:contourClr>
              <a:srgbClr val="DDDDDD"/>
            </a:contourClr>
          </a:sp3d>
        </a:bodyPr>
        <a:lstStyle/>
        <a:p>
          <a:r>
            <a:rPr lang="ru-RU" sz="1400" b="1" cap="none" spc="100" baseline="0" dirty="0" smtClean="0">
              <a:ln w="11430"/>
              <a:solidFill>
                <a:srgbClr val="F8F8F8"/>
              </a:solidFill>
              <a:effectLst>
                <a:outerShdw blurRad="38100" dist="38100" dir="2700000" algn="tl">
                  <a:srgbClr val="000000">
                    <a:alpha val="43137"/>
                  </a:srgbClr>
                </a:outerShdw>
              </a:effectLst>
            </a:rPr>
            <a:t>Строительство ФОК г. Всеволожск 4-Линия - </a:t>
          </a:r>
          <a:r>
            <a:rPr lang="ru-RU" sz="1400" b="1" cap="none" spc="100" baseline="0" dirty="0" smtClean="0">
              <a:ln w="11430"/>
              <a:solidFill>
                <a:schemeClr val="bg2"/>
              </a:solidFill>
              <a:effectLst>
                <a:outerShdw blurRad="38100" dist="38100" dir="2700000" algn="tl">
                  <a:srgbClr val="000000">
                    <a:alpha val="43137"/>
                  </a:srgbClr>
                </a:outerShdw>
              </a:effectLst>
            </a:rPr>
            <a:t>221,5 млн. руб.</a:t>
          </a:r>
          <a:endParaRPr lang="ru-RU" sz="1400" b="1" cap="none" spc="100" baseline="0" dirty="0">
            <a:ln w="11430"/>
            <a:solidFill>
              <a:schemeClr val="bg2"/>
            </a:solidFill>
            <a:effectLst>
              <a:outerShdw blurRad="38100" dist="38100" dir="2700000" algn="tl">
                <a:srgbClr val="000000">
                  <a:alpha val="43137"/>
                </a:srgbClr>
              </a:outerShdw>
            </a:effectLst>
          </a:endParaRPr>
        </a:p>
      </dgm:t>
    </dgm:pt>
    <dgm:pt modelId="{E5026C5E-4968-4821-AB59-101108491F19}" type="parTrans" cxnId="{0E836E6E-40C3-427E-818B-7BE2B6D99AE8}">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8C162395-00C6-4D51-8F95-8E1D76620F78}" type="sibTrans" cxnId="{0E836E6E-40C3-427E-818B-7BE2B6D99AE8}">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99E1E88B-DA2C-4134-9AB7-CF5ACEA8504D}">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scene3d>
            <a:camera prst="orthographicFront"/>
            <a:lightRig rig="soft" dir="t">
              <a:rot lat="0" lon="0" rev="10800000"/>
            </a:lightRig>
          </a:scene3d>
          <a:sp3d>
            <a:bevelT w="27940" h="12700"/>
            <a:contourClr>
              <a:srgbClr val="DDDDDD"/>
            </a:contourClr>
          </a:sp3d>
        </a:bodyPr>
        <a:lstStyle/>
        <a:p>
          <a:r>
            <a:rPr lang="ru-RU" sz="1400" b="1" cap="none" spc="100" baseline="0" dirty="0" smtClean="0">
              <a:ln w="11430"/>
              <a:solidFill>
                <a:srgbClr val="F8F8F8"/>
              </a:solidFill>
              <a:effectLst>
                <a:outerShdw blurRad="38100" dist="38100" dir="2700000" algn="tl">
                  <a:srgbClr val="000000">
                    <a:alpha val="43137"/>
                  </a:srgbClr>
                </a:outerShdw>
              </a:effectLst>
            </a:rPr>
            <a:t>Капитальный ремонт стадиона, проектные и ремонтные работы МБУ «Всеволожская спортивная школа Олимпийского резерва» (отделение пос.им. Морозова) - </a:t>
          </a:r>
          <a:r>
            <a:rPr lang="ru-RU" sz="1400" b="1" cap="none" spc="100" baseline="0" dirty="0" smtClean="0">
              <a:ln w="11430"/>
              <a:solidFill>
                <a:schemeClr val="bg2"/>
              </a:solidFill>
              <a:effectLst>
                <a:outerShdw blurRad="38100" dist="38100" dir="2700000" algn="tl">
                  <a:srgbClr val="000000">
                    <a:alpha val="43137"/>
                  </a:srgbClr>
                </a:outerShdw>
              </a:effectLst>
            </a:rPr>
            <a:t>84,0 млн. руб.</a:t>
          </a:r>
          <a:endParaRPr lang="ru-RU" sz="1400" b="1" cap="none" spc="100" baseline="0" dirty="0">
            <a:ln w="11430"/>
            <a:solidFill>
              <a:schemeClr val="bg2"/>
            </a:solidFill>
            <a:effectLst>
              <a:outerShdw blurRad="38100" dist="38100" dir="2700000" algn="tl">
                <a:srgbClr val="000000">
                  <a:alpha val="43137"/>
                </a:srgbClr>
              </a:outerShdw>
            </a:effectLst>
          </a:endParaRPr>
        </a:p>
      </dgm:t>
    </dgm:pt>
    <dgm:pt modelId="{4E59E218-AE29-4A46-9ED4-676F581D8488}" type="parTrans" cxnId="{96B7F324-10D9-4579-8761-442176E894F1}">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F552E570-59F7-4181-BDE9-EBED6A6FA507}" type="sibTrans" cxnId="{96B7F324-10D9-4579-8761-442176E894F1}">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14BA05C2-07E2-401E-9B32-B28F1521CDD1}">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scene3d>
            <a:camera prst="orthographicFront"/>
            <a:lightRig rig="soft" dir="t">
              <a:rot lat="0" lon="0" rev="10800000"/>
            </a:lightRig>
          </a:scene3d>
          <a:sp3d>
            <a:bevelT w="27940" h="12700"/>
            <a:contourClr>
              <a:srgbClr val="DDDDDD"/>
            </a:contourClr>
          </a:sp3d>
        </a:bodyPr>
        <a:lstStyle/>
        <a:p>
          <a:r>
            <a:rPr lang="ru-RU" sz="1400" b="1" cap="none" spc="100" baseline="0" dirty="0" smtClean="0">
              <a:ln w="11430"/>
              <a:solidFill>
                <a:srgbClr val="F8F8F8"/>
              </a:solidFill>
              <a:effectLst>
                <a:outerShdw blurRad="38100" dist="38100" dir="2700000" algn="tl">
                  <a:srgbClr val="000000">
                    <a:alpha val="43137"/>
                  </a:srgbClr>
                </a:outerShdw>
              </a:effectLst>
            </a:rPr>
            <a:t>Строительство на территории г. Всеволожска </a:t>
          </a:r>
          <a:r>
            <a:rPr lang="ru-RU" sz="1400" b="1" cap="none" spc="100" baseline="0" dirty="0" err="1" smtClean="0">
              <a:ln w="11430"/>
              <a:solidFill>
                <a:srgbClr val="F8F8F8"/>
              </a:solidFill>
              <a:effectLst>
                <a:outerShdw blurRad="38100" dist="38100" dir="2700000" algn="tl">
                  <a:srgbClr val="000000">
                    <a:alpha val="43137"/>
                  </a:srgbClr>
                </a:outerShdw>
              </a:effectLst>
            </a:rPr>
            <a:t>бизнес-инкубатора</a:t>
          </a:r>
          <a:r>
            <a:rPr lang="ru-RU" sz="1400" b="1" cap="none" spc="100" baseline="0" dirty="0" smtClean="0">
              <a:ln w="11430"/>
              <a:solidFill>
                <a:srgbClr val="F8F8F8"/>
              </a:solidFill>
              <a:effectLst>
                <a:outerShdw blurRad="38100" dist="38100" dir="2700000" algn="tl">
                  <a:srgbClr val="000000">
                    <a:alpha val="43137"/>
                  </a:srgbClr>
                </a:outerShdw>
              </a:effectLst>
            </a:rPr>
            <a:t> - </a:t>
          </a:r>
          <a:r>
            <a:rPr lang="ru-RU" sz="1400" b="1" cap="none" spc="100" baseline="0" dirty="0" smtClean="0">
              <a:ln w="11430"/>
              <a:solidFill>
                <a:schemeClr val="bg2"/>
              </a:solidFill>
              <a:effectLst>
                <a:outerShdw blurRad="38100" dist="38100" dir="2700000" algn="tl">
                  <a:srgbClr val="000000">
                    <a:alpha val="43137"/>
                  </a:srgbClr>
                </a:outerShdw>
              </a:effectLst>
            </a:rPr>
            <a:t>3,2 млн. руб.</a:t>
          </a:r>
          <a:endParaRPr lang="ru-RU" sz="1400" b="1" cap="none" spc="100" baseline="0" dirty="0">
            <a:ln w="11430"/>
            <a:solidFill>
              <a:schemeClr val="bg2"/>
            </a:solidFill>
            <a:effectLst>
              <a:outerShdw blurRad="38100" dist="38100" dir="2700000" algn="tl">
                <a:srgbClr val="000000">
                  <a:alpha val="43137"/>
                </a:srgbClr>
              </a:outerShdw>
            </a:effectLst>
          </a:endParaRPr>
        </a:p>
      </dgm:t>
    </dgm:pt>
    <dgm:pt modelId="{BD073DCB-2EBD-4E2C-987C-EAE4564B51FF}" type="parTrans" cxnId="{A456564B-202C-4CBA-AC82-96F661DD337D}">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F6C47750-1227-4B74-BDE8-032EEBC9D40A}" type="sibTrans" cxnId="{A456564B-202C-4CBA-AC82-96F661DD337D}">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812C3C8A-4D58-4D03-B5AE-78EFC2CD945C}">
      <dgm:prSet custT="1"/>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scene3d>
            <a:camera prst="orthographicFront"/>
            <a:lightRig rig="soft" dir="t">
              <a:rot lat="0" lon="0" rev="10800000"/>
            </a:lightRig>
          </a:scene3d>
          <a:sp3d>
            <a:bevelT w="27940" h="12700"/>
            <a:contourClr>
              <a:srgbClr val="DDDDDD"/>
            </a:contourClr>
          </a:sp3d>
        </a:bodyPr>
        <a:lstStyle/>
        <a:p>
          <a:r>
            <a:rPr lang="ru-RU" sz="1400" b="1" cap="none" spc="100" baseline="0" dirty="0" smtClean="0">
              <a:ln w="11430"/>
              <a:solidFill>
                <a:srgbClr val="F8F8F8"/>
              </a:solidFill>
              <a:effectLst>
                <a:outerShdw blurRad="38100" dist="38100" dir="2700000" algn="tl">
                  <a:srgbClr val="000000">
                    <a:alpha val="43137"/>
                  </a:srgbClr>
                </a:outerShdw>
              </a:effectLst>
            </a:rPr>
            <a:t>Проектирование и технологические присоединения к сетям ФОК на территории района -  </a:t>
          </a:r>
          <a:r>
            <a:rPr lang="ru-RU" sz="1400" b="1" cap="none" spc="100" baseline="0" dirty="0" smtClean="0">
              <a:ln w="11430"/>
              <a:solidFill>
                <a:schemeClr val="bg2"/>
              </a:solidFill>
              <a:effectLst>
                <a:outerShdw blurRad="38100" dist="38100" dir="2700000" algn="tl">
                  <a:srgbClr val="000000">
                    <a:alpha val="43137"/>
                  </a:srgbClr>
                </a:outerShdw>
              </a:effectLst>
            </a:rPr>
            <a:t>54,7 млн. руб</a:t>
          </a:r>
          <a:r>
            <a:rPr lang="ru-RU" sz="1400" b="1" cap="none" spc="100" baseline="0" dirty="0" smtClean="0">
              <a:ln w="11430"/>
              <a:solidFill>
                <a:srgbClr val="F8F8F8"/>
              </a:solidFill>
              <a:effectLst>
                <a:outerShdw blurRad="38100" dist="38100" dir="2700000" algn="tl">
                  <a:srgbClr val="000000">
                    <a:alpha val="43137"/>
                  </a:srgbClr>
                </a:outerShdw>
              </a:effectLst>
            </a:rPr>
            <a:t>.</a:t>
          </a:r>
          <a:endParaRPr lang="ru-RU" sz="1400" b="1" cap="none" spc="100" baseline="0" dirty="0">
            <a:ln w="11430"/>
            <a:solidFill>
              <a:srgbClr val="F8F8F8"/>
            </a:solidFill>
            <a:effectLst>
              <a:outerShdw blurRad="38100" dist="38100" dir="2700000" algn="tl">
                <a:srgbClr val="000000">
                  <a:alpha val="43137"/>
                </a:srgbClr>
              </a:outerShdw>
            </a:effectLst>
          </a:endParaRPr>
        </a:p>
      </dgm:t>
    </dgm:pt>
    <dgm:pt modelId="{A97C4693-5144-41D6-AC25-6CE74B48C8B4}" type="parTrans" cxnId="{E45C675D-0728-4C8B-BC41-78328AABED52}">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22747E62-787D-4D9F-BA21-127E3394CB60}" type="sibTrans" cxnId="{E45C675D-0728-4C8B-BC41-78328AABED52}">
      <dgm:prSet/>
      <dgm:spPr/>
      <dgm:t>
        <a:bodyPr>
          <a:scene3d>
            <a:camera prst="orthographicFront"/>
            <a:lightRig rig="soft" dir="t">
              <a:rot lat="0" lon="0" rev="10800000"/>
            </a:lightRig>
          </a:scene3d>
          <a:sp3d>
            <a:bevelT w="27940" h="12700"/>
            <a:contourClr>
              <a:srgbClr val="DDDDDD"/>
            </a:contourClr>
          </a:sp3d>
        </a:bodyPr>
        <a:lstStyle/>
        <a:p>
          <a:endParaRPr lang="ru-RU" sz="2000" b="1" cap="none" spc="100" baseline="0">
            <a:ln w="11430"/>
            <a:solidFill>
              <a:srgbClr val="F8F8F8"/>
            </a:solidFill>
            <a:effectLst>
              <a:outerShdw blurRad="38100" dist="38100" dir="2700000" algn="tl">
                <a:srgbClr val="000000">
                  <a:alpha val="43137"/>
                </a:srgbClr>
              </a:outerShdw>
            </a:effectLst>
          </a:endParaRPr>
        </a:p>
      </dgm:t>
    </dgm:pt>
    <dgm:pt modelId="{775A2D07-ACCC-4C84-823A-547C0434C540}" type="pres">
      <dgm:prSet presAssocID="{154085A1-149D-4ED5-8784-89EF879223E1}" presName="linear" presStyleCnt="0">
        <dgm:presLayoutVars>
          <dgm:animLvl val="lvl"/>
          <dgm:resizeHandles val="exact"/>
        </dgm:presLayoutVars>
      </dgm:prSet>
      <dgm:spPr/>
      <dgm:t>
        <a:bodyPr/>
        <a:lstStyle/>
        <a:p>
          <a:endParaRPr lang="ru-RU"/>
        </a:p>
      </dgm:t>
    </dgm:pt>
    <dgm:pt modelId="{AC1CD851-D0FC-471E-B80F-DBD3CF787375}" type="pres">
      <dgm:prSet presAssocID="{0E208127-372A-41A7-AE3D-86E28C6C605D}" presName="parentText" presStyleLbl="node1" presStyleIdx="0" presStyleCnt="11">
        <dgm:presLayoutVars>
          <dgm:chMax val="0"/>
          <dgm:bulletEnabled val="1"/>
        </dgm:presLayoutVars>
      </dgm:prSet>
      <dgm:spPr/>
      <dgm:t>
        <a:bodyPr/>
        <a:lstStyle/>
        <a:p>
          <a:endParaRPr lang="ru-RU"/>
        </a:p>
      </dgm:t>
    </dgm:pt>
    <dgm:pt modelId="{59D1F612-6E8A-4114-97CD-0E46C1EFDE31}" type="pres">
      <dgm:prSet presAssocID="{5807B9C4-81D2-4ECF-82CC-3F5A0B14197A}" presName="spacer"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D5381C65-0F41-4FAF-B110-881D225AF6EA}" type="pres">
      <dgm:prSet presAssocID="{4106845C-82E2-4045-893E-F1783E4ED338}" presName="parentText" presStyleLbl="node1" presStyleIdx="1" presStyleCnt="11">
        <dgm:presLayoutVars>
          <dgm:chMax val="0"/>
          <dgm:bulletEnabled val="1"/>
        </dgm:presLayoutVars>
      </dgm:prSet>
      <dgm:spPr/>
      <dgm:t>
        <a:bodyPr/>
        <a:lstStyle/>
        <a:p>
          <a:endParaRPr lang="ru-RU"/>
        </a:p>
      </dgm:t>
    </dgm:pt>
    <dgm:pt modelId="{6B9D6D4A-A780-452B-9411-11A877B1574B}" type="pres">
      <dgm:prSet presAssocID="{5DA020B0-1E2B-499D-8376-ED33FD488EA4}" presName="spacer"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C412A879-B592-43B5-A14A-8FEF43498DBD}" type="pres">
      <dgm:prSet presAssocID="{4D5E248A-A539-4322-893C-3F55ED6C76B4}" presName="parentText" presStyleLbl="node1" presStyleIdx="2" presStyleCnt="11">
        <dgm:presLayoutVars>
          <dgm:chMax val="0"/>
          <dgm:bulletEnabled val="1"/>
        </dgm:presLayoutVars>
      </dgm:prSet>
      <dgm:spPr/>
      <dgm:t>
        <a:bodyPr/>
        <a:lstStyle/>
        <a:p>
          <a:endParaRPr lang="ru-RU"/>
        </a:p>
      </dgm:t>
    </dgm:pt>
    <dgm:pt modelId="{E0F6E35A-573C-4D0F-891F-901C8E45FCC8}" type="pres">
      <dgm:prSet presAssocID="{F33E9458-B648-42FD-84D3-CCCFF4C3E861}" presName="spacer"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7E619065-FB77-4B8D-A1F7-F2B35ACBF5BA}" type="pres">
      <dgm:prSet presAssocID="{4871D1E6-05D0-471B-AFA7-1DA57EA4F1FE}" presName="parentText" presStyleLbl="node1" presStyleIdx="3" presStyleCnt="11">
        <dgm:presLayoutVars>
          <dgm:chMax val="0"/>
          <dgm:bulletEnabled val="1"/>
        </dgm:presLayoutVars>
      </dgm:prSet>
      <dgm:spPr/>
      <dgm:t>
        <a:bodyPr/>
        <a:lstStyle/>
        <a:p>
          <a:endParaRPr lang="ru-RU"/>
        </a:p>
      </dgm:t>
    </dgm:pt>
    <dgm:pt modelId="{5D039C29-5BB6-46C6-AFDE-6383421A6FF9}" type="pres">
      <dgm:prSet presAssocID="{F1F62367-78ED-456B-B421-C1E976CBCFDA}" presName="spacer"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FCB71B4F-A399-4078-B472-A17C73A3120E}" type="pres">
      <dgm:prSet presAssocID="{7D06EDD0-0DBB-4FD6-A285-2336F2C4F527}" presName="parentText" presStyleLbl="node1" presStyleIdx="4" presStyleCnt="11">
        <dgm:presLayoutVars>
          <dgm:chMax val="0"/>
          <dgm:bulletEnabled val="1"/>
        </dgm:presLayoutVars>
      </dgm:prSet>
      <dgm:spPr/>
      <dgm:t>
        <a:bodyPr/>
        <a:lstStyle/>
        <a:p>
          <a:endParaRPr lang="ru-RU"/>
        </a:p>
      </dgm:t>
    </dgm:pt>
    <dgm:pt modelId="{126EF5D2-6561-4BCA-8787-B01A9A9C544E}" type="pres">
      <dgm:prSet presAssocID="{6F882CFF-F1B0-49DA-9F26-630590D4FB87}" presName="spacer"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5324D6F8-3EAB-4B64-8620-E81E3BB3ECBD}" type="pres">
      <dgm:prSet presAssocID="{A3B4596B-A119-4A2E-B7AF-FE2667C18B56}" presName="parentText" presStyleLbl="node1" presStyleIdx="5" presStyleCnt="11">
        <dgm:presLayoutVars>
          <dgm:chMax val="0"/>
          <dgm:bulletEnabled val="1"/>
        </dgm:presLayoutVars>
      </dgm:prSet>
      <dgm:spPr/>
      <dgm:t>
        <a:bodyPr/>
        <a:lstStyle/>
        <a:p>
          <a:endParaRPr lang="ru-RU"/>
        </a:p>
      </dgm:t>
    </dgm:pt>
    <dgm:pt modelId="{9998271C-6670-4F31-A46F-DB12F491121B}" type="pres">
      <dgm:prSet presAssocID="{0B2366B1-CEC9-4B9C-863A-7FFCDF4A8BD2}" presName="spacer"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C8F4738C-FEFB-49E2-9B93-DF1653300FD6}" type="pres">
      <dgm:prSet presAssocID="{2D43F2E7-64C1-4A53-AFDA-95CFD04AC12A}" presName="parentText" presStyleLbl="node1" presStyleIdx="6" presStyleCnt="11">
        <dgm:presLayoutVars>
          <dgm:chMax val="0"/>
          <dgm:bulletEnabled val="1"/>
        </dgm:presLayoutVars>
      </dgm:prSet>
      <dgm:spPr/>
      <dgm:t>
        <a:bodyPr/>
        <a:lstStyle/>
        <a:p>
          <a:endParaRPr lang="ru-RU"/>
        </a:p>
      </dgm:t>
    </dgm:pt>
    <dgm:pt modelId="{AD693AB3-E104-4ED4-8D60-AB5901354DA7}" type="pres">
      <dgm:prSet presAssocID="{185F1AB4-B502-4866-A2C1-73274E86E90B}" presName="spacer"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825ED56F-C96B-41EC-B255-72A277A972AC}" type="pres">
      <dgm:prSet presAssocID="{B05F23C6-9D01-4F9D-8D5E-CC2B4460AF1B}" presName="parentText" presStyleLbl="node1" presStyleIdx="7" presStyleCnt="11">
        <dgm:presLayoutVars>
          <dgm:chMax val="0"/>
          <dgm:bulletEnabled val="1"/>
        </dgm:presLayoutVars>
      </dgm:prSet>
      <dgm:spPr/>
      <dgm:t>
        <a:bodyPr/>
        <a:lstStyle/>
        <a:p>
          <a:endParaRPr lang="ru-RU"/>
        </a:p>
      </dgm:t>
    </dgm:pt>
    <dgm:pt modelId="{3B2C5E45-15D0-4A40-9F45-54D48F54BFCB}" type="pres">
      <dgm:prSet presAssocID="{8C162395-00C6-4D51-8F95-8E1D76620F78}" presName="spacer"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BA598BAD-C00D-472A-9E96-BE23D9FB1E49}" type="pres">
      <dgm:prSet presAssocID="{99E1E88B-DA2C-4134-9AB7-CF5ACEA8504D}" presName="parentText" presStyleLbl="node1" presStyleIdx="8" presStyleCnt="11">
        <dgm:presLayoutVars>
          <dgm:chMax val="0"/>
          <dgm:bulletEnabled val="1"/>
        </dgm:presLayoutVars>
      </dgm:prSet>
      <dgm:spPr/>
      <dgm:t>
        <a:bodyPr/>
        <a:lstStyle/>
        <a:p>
          <a:endParaRPr lang="ru-RU"/>
        </a:p>
      </dgm:t>
    </dgm:pt>
    <dgm:pt modelId="{FC7868BF-6219-40E7-8B90-F2433E0B32DF}" type="pres">
      <dgm:prSet presAssocID="{F552E570-59F7-4181-BDE9-EBED6A6FA507}" presName="spacer"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3CD015F6-64FE-45ED-BC54-EB88B431DF22}" type="pres">
      <dgm:prSet presAssocID="{14BA05C2-07E2-401E-9B32-B28F1521CDD1}" presName="parentText" presStyleLbl="node1" presStyleIdx="9" presStyleCnt="11">
        <dgm:presLayoutVars>
          <dgm:chMax val="0"/>
          <dgm:bulletEnabled val="1"/>
        </dgm:presLayoutVars>
      </dgm:prSet>
      <dgm:spPr/>
      <dgm:t>
        <a:bodyPr/>
        <a:lstStyle/>
        <a:p>
          <a:endParaRPr lang="ru-RU"/>
        </a:p>
      </dgm:t>
    </dgm:pt>
    <dgm:pt modelId="{F6CE4CDC-DAFD-4CB4-AABE-4850586F874E}" type="pres">
      <dgm:prSet presAssocID="{F6C47750-1227-4B74-BDE8-032EEBC9D40A}" presName="spacer"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8F472824-9A8A-4D4D-A58E-291DDA5FBC3A}" type="pres">
      <dgm:prSet presAssocID="{812C3C8A-4D58-4D03-B5AE-78EFC2CD945C}" presName="parentText" presStyleLbl="node1" presStyleIdx="10" presStyleCnt="11">
        <dgm:presLayoutVars>
          <dgm:chMax val="0"/>
          <dgm:bulletEnabled val="1"/>
        </dgm:presLayoutVars>
      </dgm:prSet>
      <dgm:spPr/>
      <dgm:t>
        <a:bodyPr/>
        <a:lstStyle/>
        <a:p>
          <a:endParaRPr lang="ru-RU"/>
        </a:p>
      </dgm:t>
    </dgm:pt>
  </dgm:ptLst>
  <dgm:cxnLst>
    <dgm:cxn modelId="{13FE9EB9-3EA7-4DAD-9F82-2827DAE856F9}" type="presOf" srcId="{B05F23C6-9D01-4F9D-8D5E-CC2B4460AF1B}" destId="{825ED56F-C96B-41EC-B255-72A277A972AC}" srcOrd="0" destOrd="0" presId="urn:microsoft.com/office/officeart/2005/8/layout/vList2"/>
    <dgm:cxn modelId="{463AF335-BF39-4161-8146-F33DF6CFF726}" srcId="{154085A1-149D-4ED5-8784-89EF879223E1}" destId="{A3B4596B-A119-4A2E-B7AF-FE2667C18B56}" srcOrd="5" destOrd="0" parTransId="{93CEEC8E-A607-4ECD-BB45-B2167836C1D9}" sibTransId="{0B2366B1-CEC9-4B9C-863A-7FFCDF4A8BD2}"/>
    <dgm:cxn modelId="{6D73F865-0C8A-4E64-95E0-6DB23C7379B9}" srcId="{154085A1-149D-4ED5-8784-89EF879223E1}" destId="{4871D1E6-05D0-471B-AFA7-1DA57EA4F1FE}" srcOrd="3" destOrd="0" parTransId="{94D11F84-3C93-4A7A-8A2D-470EA778B457}" sibTransId="{F1F62367-78ED-456B-B421-C1E976CBCFDA}"/>
    <dgm:cxn modelId="{C471B3B5-9BBC-4CD7-A1E3-0C66C358E53F}" type="presOf" srcId="{A3B4596B-A119-4A2E-B7AF-FE2667C18B56}" destId="{5324D6F8-3EAB-4B64-8620-E81E3BB3ECBD}" srcOrd="0" destOrd="0" presId="urn:microsoft.com/office/officeart/2005/8/layout/vList2"/>
    <dgm:cxn modelId="{88B31D05-9DFD-4DEB-911B-2DE15F5321BD}" type="presOf" srcId="{812C3C8A-4D58-4D03-B5AE-78EFC2CD945C}" destId="{8F472824-9A8A-4D4D-A58E-291DDA5FBC3A}" srcOrd="0" destOrd="0" presId="urn:microsoft.com/office/officeart/2005/8/layout/vList2"/>
    <dgm:cxn modelId="{8BFD4283-46F5-4CB7-9676-E8B12C48077B}" srcId="{154085A1-149D-4ED5-8784-89EF879223E1}" destId="{4106845C-82E2-4045-893E-F1783E4ED338}" srcOrd="1" destOrd="0" parTransId="{7DE2EB08-C982-4E4C-86E6-99B8E7392588}" sibTransId="{5DA020B0-1E2B-499D-8376-ED33FD488EA4}"/>
    <dgm:cxn modelId="{183B123E-7650-4B36-A2BF-990E7DEE0949}" type="presOf" srcId="{4871D1E6-05D0-471B-AFA7-1DA57EA4F1FE}" destId="{7E619065-FB77-4B8D-A1F7-F2B35ACBF5BA}" srcOrd="0" destOrd="0" presId="urn:microsoft.com/office/officeart/2005/8/layout/vList2"/>
    <dgm:cxn modelId="{69397A8B-92F5-470F-9404-FC6DA4E0F208}" type="presOf" srcId="{2D43F2E7-64C1-4A53-AFDA-95CFD04AC12A}" destId="{C8F4738C-FEFB-49E2-9B93-DF1653300FD6}" srcOrd="0" destOrd="0" presId="urn:microsoft.com/office/officeart/2005/8/layout/vList2"/>
    <dgm:cxn modelId="{6AFAB887-9686-4B00-BEA2-A1DEE71F6AC6}" type="presOf" srcId="{99E1E88B-DA2C-4134-9AB7-CF5ACEA8504D}" destId="{BA598BAD-C00D-472A-9E96-BE23D9FB1E49}" srcOrd="0" destOrd="0" presId="urn:microsoft.com/office/officeart/2005/8/layout/vList2"/>
    <dgm:cxn modelId="{E45C675D-0728-4C8B-BC41-78328AABED52}" srcId="{154085A1-149D-4ED5-8784-89EF879223E1}" destId="{812C3C8A-4D58-4D03-B5AE-78EFC2CD945C}" srcOrd="10" destOrd="0" parTransId="{A97C4693-5144-41D6-AC25-6CE74B48C8B4}" sibTransId="{22747E62-787D-4D9F-BA21-127E3394CB60}"/>
    <dgm:cxn modelId="{CB20183B-8C41-40C6-BC90-4FD475430796}" type="presOf" srcId="{0E208127-372A-41A7-AE3D-86E28C6C605D}" destId="{AC1CD851-D0FC-471E-B80F-DBD3CF787375}" srcOrd="0" destOrd="0" presId="urn:microsoft.com/office/officeart/2005/8/layout/vList2"/>
    <dgm:cxn modelId="{A1E9D41D-DF48-4307-8FCA-638B05820DA6}" type="presOf" srcId="{4106845C-82E2-4045-893E-F1783E4ED338}" destId="{D5381C65-0F41-4FAF-B110-881D225AF6EA}" srcOrd="0" destOrd="0" presId="urn:microsoft.com/office/officeart/2005/8/layout/vList2"/>
    <dgm:cxn modelId="{23164198-1167-4BD5-90C7-2451901D6FA0}" type="presOf" srcId="{14BA05C2-07E2-401E-9B32-B28F1521CDD1}" destId="{3CD015F6-64FE-45ED-BC54-EB88B431DF22}" srcOrd="0" destOrd="0" presId="urn:microsoft.com/office/officeart/2005/8/layout/vList2"/>
    <dgm:cxn modelId="{B51CD0E5-172C-4E81-B886-5357B929C932}" type="presOf" srcId="{154085A1-149D-4ED5-8784-89EF879223E1}" destId="{775A2D07-ACCC-4C84-823A-547C0434C540}" srcOrd="0" destOrd="0" presId="urn:microsoft.com/office/officeart/2005/8/layout/vList2"/>
    <dgm:cxn modelId="{0E836E6E-40C3-427E-818B-7BE2B6D99AE8}" srcId="{154085A1-149D-4ED5-8784-89EF879223E1}" destId="{B05F23C6-9D01-4F9D-8D5E-CC2B4460AF1B}" srcOrd="7" destOrd="0" parTransId="{E5026C5E-4968-4821-AB59-101108491F19}" sibTransId="{8C162395-00C6-4D51-8F95-8E1D76620F78}"/>
    <dgm:cxn modelId="{96B7F324-10D9-4579-8761-442176E894F1}" srcId="{154085A1-149D-4ED5-8784-89EF879223E1}" destId="{99E1E88B-DA2C-4134-9AB7-CF5ACEA8504D}" srcOrd="8" destOrd="0" parTransId="{4E59E218-AE29-4A46-9ED4-676F581D8488}" sibTransId="{F552E570-59F7-4181-BDE9-EBED6A6FA507}"/>
    <dgm:cxn modelId="{C85E2B0B-0561-4F58-95D8-E6FF0CD6E72E}" srcId="{154085A1-149D-4ED5-8784-89EF879223E1}" destId="{4D5E248A-A539-4322-893C-3F55ED6C76B4}" srcOrd="2" destOrd="0" parTransId="{C6112678-C122-45FE-8709-3953636A4A08}" sibTransId="{F33E9458-B648-42FD-84D3-CCCFF4C3E861}"/>
    <dgm:cxn modelId="{2B4FE6D8-7A1E-4113-B790-1CDF3A995C7D}" type="presOf" srcId="{7D06EDD0-0DBB-4FD6-A285-2336F2C4F527}" destId="{FCB71B4F-A399-4078-B472-A17C73A3120E}" srcOrd="0" destOrd="0" presId="urn:microsoft.com/office/officeart/2005/8/layout/vList2"/>
    <dgm:cxn modelId="{6BDC9A5B-C5E3-4B44-83AB-3C3B784AE92F}" srcId="{154085A1-149D-4ED5-8784-89EF879223E1}" destId="{7D06EDD0-0DBB-4FD6-A285-2336F2C4F527}" srcOrd="4" destOrd="0" parTransId="{54B39102-07D9-40BC-A1EF-D73AC08EC43A}" sibTransId="{6F882CFF-F1B0-49DA-9F26-630590D4FB87}"/>
    <dgm:cxn modelId="{A456564B-202C-4CBA-AC82-96F661DD337D}" srcId="{154085A1-149D-4ED5-8784-89EF879223E1}" destId="{14BA05C2-07E2-401E-9B32-B28F1521CDD1}" srcOrd="9" destOrd="0" parTransId="{BD073DCB-2EBD-4E2C-987C-EAE4564B51FF}" sibTransId="{F6C47750-1227-4B74-BDE8-032EEBC9D40A}"/>
    <dgm:cxn modelId="{C2BBF14B-E5F4-4EDB-B3BC-C3AE7998BD8E}" srcId="{154085A1-149D-4ED5-8784-89EF879223E1}" destId="{0E208127-372A-41A7-AE3D-86E28C6C605D}" srcOrd="0" destOrd="0" parTransId="{CB956D0B-E696-4966-BD8B-61F27D5EE205}" sibTransId="{5807B9C4-81D2-4ECF-82CC-3F5A0B14197A}"/>
    <dgm:cxn modelId="{9072EFD0-74DF-4614-B758-7ACB7B1A6B49}" srcId="{154085A1-149D-4ED5-8784-89EF879223E1}" destId="{2D43F2E7-64C1-4A53-AFDA-95CFD04AC12A}" srcOrd="6" destOrd="0" parTransId="{0B203706-AA5B-499B-97DC-8F0D2CF8EE89}" sibTransId="{185F1AB4-B502-4866-A2C1-73274E86E90B}"/>
    <dgm:cxn modelId="{4A278DE5-6197-4591-AB6E-3B697315A86E}" type="presOf" srcId="{4D5E248A-A539-4322-893C-3F55ED6C76B4}" destId="{C412A879-B592-43B5-A14A-8FEF43498DBD}" srcOrd="0" destOrd="0" presId="urn:microsoft.com/office/officeart/2005/8/layout/vList2"/>
    <dgm:cxn modelId="{3168041A-5FC8-4222-9012-5BC46275436F}" type="presParOf" srcId="{775A2D07-ACCC-4C84-823A-547C0434C540}" destId="{AC1CD851-D0FC-471E-B80F-DBD3CF787375}" srcOrd="0" destOrd="0" presId="urn:microsoft.com/office/officeart/2005/8/layout/vList2"/>
    <dgm:cxn modelId="{CFB8E078-6D80-4548-8C11-DF70681C70DB}" type="presParOf" srcId="{775A2D07-ACCC-4C84-823A-547C0434C540}" destId="{59D1F612-6E8A-4114-97CD-0E46C1EFDE31}" srcOrd="1" destOrd="0" presId="urn:microsoft.com/office/officeart/2005/8/layout/vList2"/>
    <dgm:cxn modelId="{1FE7B51F-DE1B-44CA-9D55-89E9B6DFCAC0}" type="presParOf" srcId="{775A2D07-ACCC-4C84-823A-547C0434C540}" destId="{D5381C65-0F41-4FAF-B110-881D225AF6EA}" srcOrd="2" destOrd="0" presId="urn:microsoft.com/office/officeart/2005/8/layout/vList2"/>
    <dgm:cxn modelId="{B928294E-9B01-4996-8B0A-B595DFD9EE06}" type="presParOf" srcId="{775A2D07-ACCC-4C84-823A-547C0434C540}" destId="{6B9D6D4A-A780-452B-9411-11A877B1574B}" srcOrd="3" destOrd="0" presId="urn:microsoft.com/office/officeart/2005/8/layout/vList2"/>
    <dgm:cxn modelId="{86896D57-D550-44CE-858C-82A9FAD36685}" type="presParOf" srcId="{775A2D07-ACCC-4C84-823A-547C0434C540}" destId="{C412A879-B592-43B5-A14A-8FEF43498DBD}" srcOrd="4" destOrd="0" presId="urn:microsoft.com/office/officeart/2005/8/layout/vList2"/>
    <dgm:cxn modelId="{2C7076D9-C37C-4B38-8410-4E03F424A8EC}" type="presParOf" srcId="{775A2D07-ACCC-4C84-823A-547C0434C540}" destId="{E0F6E35A-573C-4D0F-891F-901C8E45FCC8}" srcOrd="5" destOrd="0" presId="urn:microsoft.com/office/officeart/2005/8/layout/vList2"/>
    <dgm:cxn modelId="{51257773-7AF9-4D98-845D-7A2A2631AC15}" type="presParOf" srcId="{775A2D07-ACCC-4C84-823A-547C0434C540}" destId="{7E619065-FB77-4B8D-A1F7-F2B35ACBF5BA}" srcOrd="6" destOrd="0" presId="urn:microsoft.com/office/officeart/2005/8/layout/vList2"/>
    <dgm:cxn modelId="{DC6353DC-CDD3-459A-B909-E1B239E0989E}" type="presParOf" srcId="{775A2D07-ACCC-4C84-823A-547C0434C540}" destId="{5D039C29-5BB6-46C6-AFDE-6383421A6FF9}" srcOrd="7" destOrd="0" presId="urn:microsoft.com/office/officeart/2005/8/layout/vList2"/>
    <dgm:cxn modelId="{A9673D06-105B-45F6-899E-27C53584B0B9}" type="presParOf" srcId="{775A2D07-ACCC-4C84-823A-547C0434C540}" destId="{FCB71B4F-A399-4078-B472-A17C73A3120E}" srcOrd="8" destOrd="0" presId="urn:microsoft.com/office/officeart/2005/8/layout/vList2"/>
    <dgm:cxn modelId="{5B0ECDE5-C8EE-471D-9C76-BFF07AFFB5D3}" type="presParOf" srcId="{775A2D07-ACCC-4C84-823A-547C0434C540}" destId="{126EF5D2-6561-4BCA-8787-B01A9A9C544E}" srcOrd="9" destOrd="0" presId="urn:microsoft.com/office/officeart/2005/8/layout/vList2"/>
    <dgm:cxn modelId="{C9044A15-DB9E-4885-BF51-094395FED514}" type="presParOf" srcId="{775A2D07-ACCC-4C84-823A-547C0434C540}" destId="{5324D6F8-3EAB-4B64-8620-E81E3BB3ECBD}" srcOrd="10" destOrd="0" presId="urn:microsoft.com/office/officeart/2005/8/layout/vList2"/>
    <dgm:cxn modelId="{F4168177-B434-48A4-80A7-D560A52C9F41}" type="presParOf" srcId="{775A2D07-ACCC-4C84-823A-547C0434C540}" destId="{9998271C-6670-4F31-A46F-DB12F491121B}" srcOrd="11" destOrd="0" presId="urn:microsoft.com/office/officeart/2005/8/layout/vList2"/>
    <dgm:cxn modelId="{5ED3D7E8-B008-4140-BA22-F2A4C69DB06B}" type="presParOf" srcId="{775A2D07-ACCC-4C84-823A-547C0434C540}" destId="{C8F4738C-FEFB-49E2-9B93-DF1653300FD6}" srcOrd="12" destOrd="0" presId="urn:microsoft.com/office/officeart/2005/8/layout/vList2"/>
    <dgm:cxn modelId="{96F037EA-EC27-4F80-9799-B8F9A54FB850}" type="presParOf" srcId="{775A2D07-ACCC-4C84-823A-547C0434C540}" destId="{AD693AB3-E104-4ED4-8D60-AB5901354DA7}" srcOrd="13" destOrd="0" presId="urn:microsoft.com/office/officeart/2005/8/layout/vList2"/>
    <dgm:cxn modelId="{B5E5A773-4398-48A4-93D9-9EA38FA5EA50}" type="presParOf" srcId="{775A2D07-ACCC-4C84-823A-547C0434C540}" destId="{825ED56F-C96B-41EC-B255-72A277A972AC}" srcOrd="14" destOrd="0" presId="urn:microsoft.com/office/officeart/2005/8/layout/vList2"/>
    <dgm:cxn modelId="{45900D19-C4EA-4B44-BAE6-C1FB4759C186}" type="presParOf" srcId="{775A2D07-ACCC-4C84-823A-547C0434C540}" destId="{3B2C5E45-15D0-4A40-9F45-54D48F54BFCB}" srcOrd="15" destOrd="0" presId="urn:microsoft.com/office/officeart/2005/8/layout/vList2"/>
    <dgm:cxn modelId="{EA1C21F9-E14B-499D-9723-8912B0747D2D}" type="presParOf" srcId="{775A2D07-ACCC-4C84-823A-547C0434C540}" destId="{BA598BAD-C00D-472A-9E96-BE23D9FB1E49}" srcOrd="16" destOrd="0" presId="urn:microsoft.com/office/officeart/2005/8/layout/vList2"/>
    <dgm:cxn modelId="{F48DC0CC-B6DE-449D-A393-933753D807B0}" type="presParOf" srcId="{775A2D07-ACCC-4C84-823A-547C0434C540}" destId="{FC7868BF-6219-40E7-8B90-F2433E0B32DF}" srcOrd="17" destOrd="0" presId="urn:microsoft.com/office/officeart/2005/8/layout/vList2"/>
    <dgm:cxn modelId="{6B99411E-7A69-4E06-9387-333B00C7B6ED}" type="presParOf" srcId="{775A2D07-ACCC-4C84-823A-547C0434C540}" destId="{3CD015F6-64FE-45ED-BC54-EB88B431DF22}" srcOrd="18" destOrd="0" presId="urn:microsoft.com/office/officeart/2005/8/layout/vList2"/>
    <dgm:cxn modelId="{9E10A697-DD09-4676-B7B6-6B6987F13404}" type="presParOf" srcId="{775A2D07-ACCC-4C84-823A-547C0434C540}" destId="{F6CE4CDC-DAFD-4CB4-AABE-4850586F874E}" srcOrd="19" destOrd="0" presId="urn:microsoft.com/office/officeart/2005/8/layout/vList2"/>
    <dgm:cxn modelId="{0CD53216-0F98-47A0-98E1-026D51A0A110}" type="presParOf" srcId="{775A2D07-ACCC-4C84-823A-547C0434C540}" destId="{8F472824-9A8A-4D4D-A58E-291DDA5FBC3A}" srcOrd="20" destOrd="0" presId="urn:microsoft.com/office/officeart/2005/8/layout/vList2"/>
  </dgm:cxnLst>
  <dgm:bg/>
  <dgm:whole>
    <a:ln>
      <a:noFill/>
    </a:ln>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0F887D4-E6A5-4D35-92D5-872CF8197AF9}">
      <dsp:nvSpPr>
        <dsp:cNvPr id="0" name=""/>
        <dsp:cNvSpPr/>
      </dsp:nvSpPr>
      <dsp:spPr>
        <a:xfrm>
          <a:off x="4068452" y="1100698"/>
          <a:ext cx="2226449" cy="844817"/>
        </a:xfrm>
        <a:custGeom>
          <a:avLst/>
          <a:gdLst/>
          <a:ahLst/>
          <a:cxnLst/>
          <a:rect l="0" t="0" r="0" b="0"/>
          <a:pathLst>
            <a:path>
              <a:moveTo>
                <a:pt x="0" y="0"/>
              </a:moveTo>
              <a:lnTo>
                <a:pt x="0" y="458409"/>
              </a:lnTo>
              <a:lnTo>
                <a:pt x="2226449" y="458409"/>
              </a:lnTo>
              <a:lnTo>
                <a:pt x="2226449" y="844817"/>
              </a:lnTo>
            </a:path>
          </a:pathLst>
        </a:custGeom>
        <a:noFill/>
        <a:ln w="25400" cap="flat" cmpd="sng" algn="ctr">
          <a:solidFill>
            <a:schemeClr val="dk1"/>
          </a:solidFill>
          <a:prstDash val="solid"/>
        </a:ln>
        <a:effectLst>
          <a:outerShdw blurRad="40000" dist="20000" dir="5400000" rotWithShape="0">
            <a:srgbClr val="000000">
              <a:alpha val="38000"/>
            </a:srgbClr>
          </a:outerShdw>
        </a:effectLst>
      </dsp:spPr>
      <dsp:style>
        <a:lnRef idx="2">
          <a:schemeClr val="dk1"/>
        </a:lnRef>
        <a:fillRef idx="0">
          <a:schemeClr val="dk1"/>
        </a:fillRef>
        <a:effectRef idx="1">
          <a:schemeClr val="dk1"/>
        </a:effectRef>
        <a:fontRef idx="minor">
          <a:schemeClr val="tx1"/>
        </a:fontRef>
      </dsp:style>
    </dsp:sp>
    <dsp:sp modelId="{A2826FFB-9C48-44CE-9E77-83DEE2E48FB7}">
      <dsp:nvSpPr>
        <dsp:cNvPr id="0" name=""/>
        <dsp:cNvSpPr/>
      </dsp:nvSpPr>
      <dsp:spPr>
        <a:xfrm>
          <a:off x="1840052" y="1100698"/>
          <a:ext cx="2228399" cy="843511"/>
        </a:xfrm>
        <a:custGeom>
          <a:avLst/>
          <a:gdLst/>
          <a:ahLst/>
          <a:cxnLst/>
          <a:rect l="0" t="0" r="0" b="0"/>
          <a:pathLst>
            <a:path>
              <a:moveTo>
                <a:pt x="2228399" y="0"/>
              </a:moveTo>
              <a:lnTo>
                <a:pt x="2228399" y="457102"/>
              </a:lnTo>
              <a:lnTo>
                <a:pt x="0" y="457102"/>
              </a:lnTo>
              <a:lnTo>
                <a:pt x="0" y="843511"/>
              </a:lnTo>
            </a:path>
          </a:pathLst>
        </a:custGeom>
        <a:noFill/>
        <a:ln w="25400" cap="flat" cmpd="sng" algn="ctr">
          <a:solidFill>
            <a:schemeClr val="dk1"/>
          </a:solidFill>
          <a:prstDash val="solid"/>
        </a:ln>
        <a:effectLst>
          <a:outerShdw blurRad="40000" dist="20000" dir="5400000" rotWithShape="0">
            <a:srgbClr val="000000">
              <a:alpha val="38000"/>
            </a:srgbClr>
          </a:outerShdw>
        </a:effectLst>
      </dsp:spPr>
      <dsp:style>
        <a:lnRef idx="2">
          <a:schemeClr val="dk1"/>
        </a:lnRef>
        <a:fillRef idx="0">
          <a:schemeClr val="dk1"/>
        </a:fillRef>
        <a:effectRef idx="1">
          <a:schemeClr val="dk1"/>
        </a:effectRef>
        <a:fontRef idx="minor">
          <a:schemeClr val="tx1"/>
        </a:fontRef>
      </dsp:style>
    </dsp:sp>
    <dsp:sp modelId="{B860DCB1-598F-4AA1-BB63-77A5C8E65C62}">
      <dsp:nvSpPr>
        <dsp:cNvPr id="0" name=""/>
        <dsp:cNvSpPr/>
      </dsp:nvSpPr>
      <dsp:spPr>
        <a:xfrm>
          <a:off x="31586" y="144024"/>
          <a:ext cx="8073731" cy="956674"/>
        </a:xfrm>
        <a:prstGeom prst="rect">
          <a:avLst/>
        </a:prstGeom>
        <a:solidFill>
          <a:schemeClr val="accent1">
            <a:hueOff val="0"/>
            <a:satOff val="0"/>
            <a:lumOff val="0"/>
            <a:alphaOff val="0"/>
          </a:schemeClr>
        </a:solidFill>
        <a:ln w="38100" cap="flat" cmpd="sng" algn="ctr">
          <a:solidFill>
            <a:schemeClr val="tx1">
              <a:lumMod val="95000"/>
              <a:lumOff val="5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50000"/>
            </a:lnSpc>
            <a:spcBef>
              <a:spcPct val="0"/>
            </a:spcBef>
            <a:spcAft>
              <a:spcPct val="35000"/>
            </a:spcAft>
          </a:pPr>
          <a:r>
            <a:rPr lang="ru-RU" sz="1800" b="0" u="none" kern="1200" cap="none" spc="60" baseline="0" dirty="0" smtClean="0">
              <a:ln w="18415" cmpd="sng">
                <a:solidFill>
                  <a:srgbClr val="FFFFFF"/>
                </a:solidFill>
                <a:prstDash val="solid"/>
              </a:ln>
              <a:solidFill>
                <a:srgbClr val="FFFFFF"/>
              </a:solidFill>
              <a:effectLst>
                <a:outerShdw blurRad="38100" dist="38100" dir="2700000" algn="tl">
                  <a:srgbClr val="000000">
                    <a:alpha val="43137"/>
                  </a:srgbClr>
                </a:outerShdw>
              </a:effectLst>
              <a:latin typeface="Arial" pitchFamily="34" charset="0"/>
              <a:cs typeface="Arial" pitchFamily="34" charset="0"/>
            </a:rPr>
            <a:t>ВСЕВОЛОЖСКИЙ МУНИЦИПАЛЬНЫЙ РАЙОН</a:t>
          </a:r>
        </a:p>
        <a:p>
          <a:pPr lvl="0" algn="ctr" defTabSz="800100">
            <a:lnSpc>
              <a:spcPct val="90000"/>
            </a:lnSpc>
            <a:spcBef>
              <a:spcPct val="0"/>
            </a:spcBef>
            <a:spcAft>
              <a:spcPct val="35000"/>
            </a:spcAft>
          </a:pPr>
          <a:r>
            <a:rPr lang="ru-RU" sz="1800" b="0" kern="1200" cap="none" spc="60" baseline="0" dirty="0" smtClean="0">
              <a:ln w="18415" cmpd="sng">
                <a:solidFill>
                  <a:schemeClr val="bg2">
                    <a:lumMod val="75000"/>
                  </a:schemeClr>
                </a:solidFill>
                <a:prstDash val="solid"/>
              </a:ln>
              <a:solidFill>
                <a:schemeClr val="bg2">
                  <a:lumMod val="75000"/>
                </a:schemeClr>
              </a:solidFill>
              <a:effectLst>
                <a:outerShdw blurRad="38100" dist="38100" dir="2700000" algn="tl">
                  <a:srgbClr val="000000">
                    <a:alpha val="43137"/>
                  </a:srgbClr>
                </a:outerShdw>
              </a:effectLst>
              <a:latin typeface="Arial" pitchFamily="34" charset="0"/>
              <a:cs typeface="Arial" pitchFamily="34" charset="0"/>
            </a:rPr>
            <a:t>Численность населения 473 514 чел.</a:t>
          </a:r>
          <a:endParaRPr lang="ru-RU" sz="1600" b="0" kern="1200" cap="none" spc="60" baseline="0" dirty="0">
            <a:ln w="18415" cmpd="sng">
              <a:solidFill>
                <a:schemeClr val="bg2">
                  <a:lumMod val="75000"/>
                </a:schemeClr>
              </a:solidFill>
              <a:prstDash val="solid"/>
            </a:ln>
            <a:solidFill>
              <a:schemeClr val="bg2">
                <a:lumMod val="75000"/>
              </a:schemeClr>
            </a:solidFill>
            <a:effectLst>
              <a:outerShdw blurRad="38100" dist="38100" dir="2700000" algn="tl">
                <a:srgbClr val="000000">
                  <a:alpha val="43137"/>
                </a:srgbClr>
              </a:outerShdw>
            </a:effectLst>
          </a:endParaRPr>
        </a:p>
      </dsp:txBody>
      <dsp:txXfrm>
        <a:off x="31586" y="144024"/>
        <a:ext cx="8073731" cy="956674"/>
      </dsp:txXfrm>
    </dsp:sp>
    <dsp:sp modelId="{664392C5-2E01-4C50-B0FD-3CDB4606BF92}">
      <dsp:nvSpPr>
        <dsp:cNvPr id="0" name=""/>
        <dsp:cNvSpPr/>
      </dsp:nvSpPr>
      <dsp:spPr>
        <a:xfrm>
          <a:off x="11" y="1944210"/>
          <a:ext cx="3680081" cy="3815122"/>
        </a:xfrm>
        <a:prstGeom prst="rect">
          <a:avLst/>
        </a:prstGeom>
        <a:solidFill>
          <a:schemeClr val="accent2">
            <a:hueOff val="0"/>
            <a:satOff val="0"/>
            <a:lumOff val="0"/>
            <a:alphaOff val="0"/>
          </a:schemeClr>
        </a:solidFill>
        <a:ln w="38100" cap="flat" cmpd="sng" algn="ctr">
          <a:solidFill>
            <a:schemeClr val="tx1">
              <a:lumMod val="95000"/>
              <a:lumOff val="5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1" u="sng" kern="1200" dirty="0" smtClean="0">
              <a:latin typeface="Arial" pitchFamily="34" charset="0"/>
              <a:cs typeface="Arial" pitchFamily="34" charset="0"/>
            </a:rPr>
            <a:t>ГОРОДСКИЕ ПОСЕЛЕНИЯ</a:t>
          </a:r>
        </a:p>
        <a:p>
          <a:pPr lvl="0" algn="ctr" defTabSz="711200">
            <a:lnSpc>
              <a:spcPct val="90000"/>
            </a:lnSpc>
            <a:spcBef>
              <a:spcPct val="0"/>
            </a:spcBef>
            <a:spcAft>
              <a:spcPct val="35000"/>
            </a:spcAft>
          </a:pPr>
          <a:r>
            <a:rPr lang="ru-RU" sz="1600" b="1" i="1" kern="1200" dirty="0" smtClean="0">
              <a:solidFill>
                <a:schemeClr val="bg2">
                  <a:lumMod val="75000"/>
                </a:schemeClr>
              </a:solidFill>
              <a:latin typeface="Arial" pitchFamily="34" charset="0"/>
              <a:cs typeface="Arial" pitchFamily="34" charset="0"/>
            </a:rPr>
            <a:t>численность всего 338 803 чел.,               </a:t>
          </a:r>
          <a:endParaRPr lang="en-US" sz="1600" b="1" i="1" kern="1200" dirty="0" smtClean="0">
            <a:solidFill>
              <a:schemeClr val="bg2">
                <a:lumMod val="75000"/>
              </a:schemeClr>
            </a:solidFill>
            <a:latin typeface="Arial" pitchFamily="34" charset="0"/>
            <a:cs typeface="Arial" pitchFamily="34" charset="0"/>
          </a:endParaRPr>
        </a:p>
        <a:p>
          <a:pPr lvl="0" algn="ctr" defTabSz="711200">
            <a:lnSpc>
              <a:spcPct val="90000"/>
            </a:lnSpc>
            <a:spcBef>
              <a:spcPct val="0"/>
            </a:spcBef>
            <a:spcAft>
              <a:spcPct val="35000"/>
            </a:spcAft>
          </a:pPr>
          <a:r>
            <a:rPr lang="ru-RU" sz="1600" b="1" i="1" kern="1200" dirty="0" smtClean="0">
              <a:solidFill>
                <a:schemeClr val="bg2">
                  <a:lumMod val="75000"/>
                </a:schemeClr>
              </a:solidFill>
              <a:latin typeface="Arial" pitchFamily="34" charset="0"/>
              <a:cs typeface="Arial" pitchFamily="34" charset="0"/>
            </a:rPr>
            <a:t>в том числе:</a:t>
          </a:r>
        </a:p>
        <a:p>
          <a:pPr lvl="0" algn="ctr" defTabSz="711200">
            <a:lnSpc>
              <a:spcPct val="90000"/>
            </a:lnSpc>
            <a:spcBef>
              <a:spcPct val="0"/>
            </a:spcBef>
            <a:spcAft>
              <a:spcPct val="35000"/>
            </a:spcAft>
          </a:pPr>
          <a:r>
            <a:rPr lang="ru-RU" sz="1600" b="1" kern="1200" dirty="0" smtClean="0">
              <a:latin typeface="Arial" pitchFamily="34" charset="0"/>
              <a:cs typeface="Arial" pitchFamily="34" charset="0"/>
            </a:rPr>
            <a:t>Город Всеволожск – 75 964</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Дубровское</a:t>
          </a:r>
          <a:r>
            <a:rPr lang="ru-RU" sz="1600" b="1" kern="1200" dirty="0" smtClean="0">
              <a:latin typeface="Arial" pitchFamily="34" charset="0"/>
              <a:cs typeface="Arial" pitchFamily="34" charset="0"/>
            </a:rPr>
            <a:t> – 7 945</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Заневское</a:t>
          </a:r>
          <a:r>
            <a:rPr lang="ru-RU" sz="1600" b="1" kern="1200" dirty="0" smtClean="0">
              <a:latin typeface="Arial" pitchFamily="34" charset="0"/>
              <a:cs typeface="Arial" pitchFamily="34" charset="0"/>
            </a:rPr>
            <a:t> – 66 264</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Кузьмоловское</a:t>
          </a:r>
          <a:r>
            <a:rPr lang="ru-RU" sz="1600" b="1" kern="1200" dirty="0" smtClean="0">
              <a:latin typeface="Arial" pitchFamily="34" charset="0"/>
              <a:cs typeface="Arial" pitchFamily="34" charset="0"/>
            </a:rPr>
            <a:t> – 10 965</a:t>
          </a:r>
        </a:p>
        <a:p>
          <a:pPr lvl="0" algn="ctr" defTabSz="711200">
            <a:lnSpc>
              <a:spcPct val="90000"/>
            </a:lnSpc>
            <a:spcBef>
              <a:spcPct val="0"/>
            </a:spcBef>
            <a:spcAft>
              <a:spcPct val="35000"/>
            </a:spcAft>
          </a:pPr>
          <a:r>
            <a:rPr lang="ru-RU" sz="1600" b="1" kern="1200" dirty="0" smtClean="0">
              <a:latin typeface="Arial" pitchFamily="34" charset="0"/>
              <a:cs typeface="Arial" pitchFamily="34" charset="0"/>
            </a:rPr>
            <a:t>Морозовское – 10 768</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Муринское</a:t>
          </a:r>
          <a:r>
            <a:rPr lang="ru-RU" sz="1600" b="1" kern="1200" dirty="0" smtClean="0">
              <a:latin typeface="Arial" pitchFamily="34" charset="0"/>
              <a:cs typeface="Arial" pitchFamily="34" charset="0"/>
            </a:rPr>
            <a:t> – 79 125</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Рахьинское</a:t>
          </a:r>
          <a:r>
            <a:rPr lang="ru-RU" sz="1600" b="1" kern="1200" dirty="0" smtClean="0">
              <a:latin typeface="Arial" pitchFamily="34" charset="0"/>
              <a:cs typeface="Arial" pitchFamily="34" charset="0"/>
            </a:rPr>
            <a:t> – 8 055</a:t>
          </a:r>
        </a:p>
        <a:p>
          <a:pPr lvl="0" algn="ctr" defTabSz="711200">
            <a:lnSpc>
              <a:spcPct val="90000"/>
            </a:lnSpc>
            <a:spcBef>
              <a:spcPct val="0"/>
            </a:spcBef>
            <a:spcAft>
              <a:spcPct val="35000"/>
            </a:spcAft>
          </a:pPr>
          <a:r>
            <a:rPr lang="ru-RU" sz="1600" b="1" kern="1200" dirty="0" smtClean="0">
              <a:latin typeface="Arial" pitchFamily="34" charset="0"/>
              <a:cs typeface="Arial" pitchFamily="34" charset="0"/>
            </a:rPr>
            <a:t>Свердловское – 13 365</a:t>
          </a:r>
        </a:p>
        <a:p>
          <a:pPr lvl="0" algn="ctr" defTabSz="711200">
            <a:lnSpc>
              <a:spcPct val="90000"/>
            </a:lnSpc>
            <a:spcBef>
              <a:spcPct val="0"/>
            </a:spcBef>
            <a:spcAft>
              <a:spcPct val="35000"/>
            </a:spcAft>
          </a:pPr>
          <a:r>
            <a:rPr lang="ru-RU" sz="1600" b="1" kern="1200" dirty="0" smtClean="0">
              <a:latin typeface="Arial" pitchFamily="34" charset="0"/>
              <a:cs typeface="Arial" pitchFamily="34" charset="0"/>
            </a:rPr>
            <a:t>Город </a:t>
          </a:r>
          <a:r>
            <a:rPr lang="ru-RU" sz="1600" b="1" kern="1200" dirty="0" err="1" smtClean="0">
              <a:latin typeface="Arial" pitchFamily="34" charset="0"/>
              <a:cs typeface="Arial" pitchFamily="34" charset="0"/>
            </a:rPr>
            <a:t>Сертолово</a:t>
          </a:r>
          <a:r>
            <a:rPr lang="ru-RU" sz="1600" b="1" kern="1200" dirty="0" smtClean="0">
              <a:latin typeface="Arial" pitchFamily="34" charset="0"/>
              <a:cs typeface="Arial" pitchFamily="34" charset="0"/>
            </a:rPr>
            <a:t> – 59 256</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Токсовское</a:t>
          </a:r>
          <a:r>
            <a:rPr lang="ru-RU" sz="1600" b="1" kern="1200" dirty="0" smtClean="0">
              <a:latin typeface="Arial" pitchFamily="34" charset="0"/>
              <a:cs typeface="Arial" pitchFamily="34" charset="0"/>
            </a:rPr>
            <a:t> – 7 096</a:t>
          </a:r>
          <a:endParaRPr lang="ru-RU" sz="1600" b="1" kern="1200" dirty="0">
            <a:latin typeface="Arial" pitchFamily="34" charset="0"/>
            <a:cs typeface="Arial" pitchFamily="34" charset="0"/>
          </a:endParaRPr>
        </a:p>
      </dsp:txBody>
      <dsp:txXfrm>
        <a:off x="11" y="1944210"/>
        <a:ext cx="3680081" cy="3815122"/>
      </dsp:txXfrm>
    </dsp:sp>
    <dsp:sp modelId="{1D183452-E2BA-4E80-BBEF-0A8382438304}">
      <dsp:nvSpPr>
        <dsp:cNvPr id="0" name=""/>
        <dsp:cNvSpPr/>
      </dsp:nvSpPr>
      <dsp:spPr>
        <a:xfrm>
          <a:off x="4454860" y="1945516"/>
          <a:ext cx="3680081" cy="3815122"/>
        </a:xfrm>
        <a:prstGeom prst="rect">
          <a:avLst/>
        </a:prstGeom>
        <a:solidFill>
          <a:schemeClr val="accent2">
            <a:hueOff val="0"/>
            <a:satOff val="0"/>
            <a:lumOff val="0"/>
            <a:alphaOff val="0"/>
          </a:schemeClr>
        </a:solidFill>
        <a:ln w="38100" cap="flat" cmpd="sng" algn="ctr">
          <a:solidFill>
            <a:schemeClr val="tx1">
              <a:lumMod val="95000"/>
              <a:lumOff val="500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1" u="sng" kern="1200" dirty="0" smtClean="0">
              <a:latin typeface="Arial" pitchFamily="34" charset="0"/>
              <a:cs typeface="Arial" pitchFamily="34" charset="0"/>
            </a:rPr>
            <a:t>СЕЛЬСКИЕ ПОСЕЛЕНИЯ</a:t>
          </a:r>
        </a:p>
        <a:p>
          <a:pPr lvl="0" algn="ctr" defTabSz="711200">
            <a:lnSpc>
              <a:spcPct val="90000"/>
            </a:lnSpc>
            <a:spcBef>
              <a:spcPct val="0"/>
            </a:spcBef>
            <a:spcAft>
              <a:spcPct val="35000"/>
            </a:spcAft>
          </a:pPr>
          <a:r>
            <a:rPr lang="ru-RU" sz="1600" b="1" i="1" kern="1200" dirty="0" smtClean="0">
              <a:solidFill>
                <a:schemeClr val="bg2">
                  <a:lumMod val="75000"/>
                </a:schemeClr>
              </a:solidFill>
              <a:latin typeface="Arial" pitchFamily="34" charset="0"/>
              <a:cs typeface="Arial" pitchFamily="34" charset="0"/>
            </a:rPr>
            <a:t>численность всего 134 711 чел.,               в том числе:</a:t>
          </a:r>
        </a:p>
        <a:p>
          <a:pPr lvl="0" algn="ctr" defTabSz="711200">
            <a:lnSpc>
              <a:spcPct val="90000"/>
            </a:lnSpc>
            <a:spcBef>
              <a:spcPct val="0"/>
            </a:spcBef>
            <a:spcAft>
              <a:spcPct val="35000"/>
            </a:spcAft>
          </a:pPr>
          <a:r>
            <a:rPr lang="ru-RU" sz="1600" b="1" kern="1200" dirty="0" smtClean="0">
              <a:latin typeface="Arial" pitchFamily="34" charset="0"/>
              <a:cs typeface="Arial" pitchFamily="34" charset="0"/>
            </a:rPr>
            <a:t>Агалатовское – 12 048</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Бугровское</a:t>
          </a:r>
          <a:r>
            <a:rPr lang="ru-RU" sz="1600" b="1" kern="1200" dirty="0" smtClean="0">
              <a:latin typeface="Arial" pitchFamily="34" charset="0"/>
              <a:cs typeface="Arial" pitchFamily="34" charset="0"/>
            </a:rPr>
            <a:t> – 24 896</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Колтушское</a:t>
          </a:r>
          <a:r>
            <a:rPr lang="ru-RU" sz="1600" b="1" kern="1200" dirty="0" smtClean="0">
              <a:latin typeface="Arial" pitchFamily="34" charset="0"/>
              <a:cs typeface="Arial" pitchFamily="34" charset="0"/>
            </a:rPr>
            <a:t> – 29 997</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Куйвозовское</a:t>
          </a:r>
          <a:r>
            <a:rPr lang="ru-RU" sz="1600" b="1" kern="1200" dirty="0" smtClean="0">
              <a:latin typeface="Arial" pitchFamily="34" charset="0"/>
              <a:cs typeface="Arial" pitchFamily="34" charset="0"/>
            </a:rPr>
            <a:t> – 14 335</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Лесколовское</a:t>
          </a:r>
          <a:r>
            <a:rPr lang="ru-RU" sz="1600" b="1" kern="1200" dirty="0" smtClean="0">
              <a:latin typeface="Arial" pitchFamily="34" charset="0"/>
              <a:cs typeface="Arial" pitchFamily="34" charset="0"/>
            </a:rPr>
            <a:t> – 10 829</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Новодевяткинское</a:t>
          </a:r>
          <a:r>
            <a:rPr lang="ru-RU" sz="1600" b="1" kern="1200" dirty="0" smtClean="0">
              <a:latin typeface="Arial" pitchFamily="34" charset="0"/>
              <a:cs typeface="Arial" pitchFamily="34" charset="0"/>
            </a:rPr>
            <a:t> – 21 783</a:t>
          </a:r>
        </a:p>
        <a:p>
          <a:pPr lvl="0" algn="ctr" defTabSz="711200">
            <a:lnSpc>
              <a:spcPct val="90000"/>
            </a:lnSpc>
            <a:spcBef>
              <a:spcPct val="0"/>
            </a:spcBef>
            <a:spcAft>
              <a:spcPct val="35000"/>
            </a:spcAft>
          </a:pPr>
          <a:r>
            <a:rPr lang="ru-RU" sz="1600" b="1" kern="1200" dirty="0" smtClean="0">
              <a:latin typeface="Arial" pitchFamily="34" charset="0"/>
              <a:cs typeface="Arial" pitchFamily="34" charset="0"/>
            </a:rPr>
            <a:t>Романовское – 9 846</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Щегловское</a:t>
          </a:r>
          <a:r>
            <a:rPr lang="ru-RU" sz="1600" b="1" kern="1200" dirty="0" smtClean="0">
              <a:latin typeface="Arial" pitchFamily="34" charset="0"/>
              <a:cs typeface="Arial" pitchFamily="34" charset="0"/>
            </a:rPr>
            <a:t> – 5 762</a:t>
          </a:r>
        </a:p>
        <a:p>
          <a:pPr lvl="0" algn="ctr" defTabSz="711200">
            <a:lnSpc>
              <a:spcPct val="90000"/>
            </a:lnSpc>
            <a:spcBef>
              <a:spcPct val="0"/>
            </a:spcBef>
            <a:spcAft>
              <a:spcPct val="35000"/>
            </a:spcAft>
          </a:pPr>
          <a:r>
            <a:rPr lang="ru-RU" sz="1600" b="1" kern="1200" dirty="0" err="1" smtClean="0">
              <a:latin typeface="Arial" pitchFamily="34" charset="0"/>
              <a:cs typeface="Arial" pitchFamily="34" charset="0"/>
            </a:rPr>
            <a:t>Юкковское</a:t>
          </a:r>
          <a:r>
            <a:rPr lang="ru-RU" sz="1600" b="1" kern="1200" dirty="0" smtClean="0">
              <a:latin typeface="Arial" pitchFamily="34" charset="0"/>
              <a:cs typeface="Arial" pitchFamily="34" charset="0"/>
            </a:rPr>
            <a:t> – 5 215</a:t>
          </a:r>
        </a:p>
        <a:p>
          <a:pPr lvl="0" algn="ctr" defTabSz="711200">
            <a:lnSpc>
              <a:spcPct val="90000"/>
            </a:lnSpc>
            <a:spcBef>
              <a:spcPct val="0"/>
            </a:spcBef>
            <a:spcAft>
              <a:spcPct val="35000"/>
            </a:spcAft>
          </a:pPr>
          <a:endParaRPr lang="ru-RU" sz="1600" b="1" kern="1200" dirty="0"/>
        </a:p>
      </dsp:txBody>
      <dsp:txXfrm>
        <a:off x="4454860" y="1945516"/>
        <a:ext cx="3680081" cy="381512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1CD851-D0FC-471E-B80F-DBD3CF787375}">
      <dsp:nvSpPr>
        <dsp:cNvPr id="0" name=""/>
        <dsp:cNvSpPr/>
      </dsp:nvSpPr>
      <dsp:spPr>
        <a:xfrm>
          <a:off x="0" y="928"/>
          <a:ext cx="8568952" cy="498595"/>
        </a:xfrm>
        <a:prstGeom prst="roundRect">
          <a:avLst/>
        </a:prstGeom>
        <a:solidFill>
          <a:schemeClr val="accent2">
            <a:hueOff val="0"/>
            <a:satOff val="0"/>
            <a:lumOff val="0"/>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scene3d>
            <a:camera prst="orthographicFront"/>
            <a:lightRig rig="soft" dir="t">
              <a:rot lat="0" lon="0" rev="10800000"/>
            </a:lightRig>
          </a:scene3d>
          <a:sp3d>
            <a:bevelT w="27940" h="12700"/>
            <a:contourClr>
              <a:srgbClr val="DDDDDD"/>
            </a:contourClr>
          </a:sp3d>
        </a:bodyPr>
        <a:lstStyle/>
        <a:p>
          <a:pPr lvl="0" algn="l" defTabSz="622300">
            <a:lnSpc>
              <a:spcPct val="90000"/>
            </a:lnSpc>
            <a:spcBef>
              <a:spcPct val="0"/>
            </a:spcBef>
            <a:spcAft>
              <a:spcPct val="35000"/>
            </a:spcAft>
          </a:pPr>
          <a:r>
            <a:rPr lang="ru-RU" sz="1400" b="1" kern="1200" cap="none" spc="100" baseline="0" dirty="0" smtClean="0">
              <a:ln w="11430"/>
              <a:solidFill>
                <a:srgbClr val="F8F8F8"/>
              </a:solidFill>
              <a:effectLst>
                <a:outerShdw blurRad="38100" dist="38100" dir="2700000" algn="tl">
                  <a:srgbClr val="000000">
                    <a:alpha val="43137"/>
                  </a:srgbClr>
                </a:outerShdw>
              </a:effectLst>
            </a:rPr>
            <a:t>Строительство ДДУ на 270 мест пос. Бугры - </a:t>
          </a:r>
          <a:r>
            <a:rPr lang="ru-RU" sz="1400" b="1" kern="1200" cap="none" spc="100" baseline="0" dirty="0" smtClean="0">
              <a:ln w="11430"/>
              <a:solidFill>
                <a:schemeClr val="bg2"/>
              </a:solidFill>
              <a:effectLst>
                <a:outerShdw blurRad="38100" dist="38100" dir="2700000" algn="tl">
                  <a:srgbClr val="000000">
                    <a:alpha val="43137"/>
                  </a:srgbClr>
                </a:outerShdw>
              </a:effectLst>
            </a:rPr>
            <a:t>58,3 млн. руб.</a:t>
          </a:r>
          <a:endParaRPr lang="ru-RU" sz="1400" b="1" kern="1200" cap="none" spc="100" baseline="0" dirty="0">
            <a:ln w="11430"/>
            <a:solidFill>
              <a:schemeClr val="bg2"/>
            </a:solidFill>
            <a:effectLst>
              <a:outerShdw blurRad="38100" dist="38100" dir="2700000" algn="tl">
                <a:srgbClr val="000000">
                  <a:alpha val="43137"/>
                </a:srgbClr>
              </a:outerShdw>
            </a:effectLst>
          </a:endParaRPr>
        </a:p>
      </dsp:txBody>
      <dsp:txXfrm>
        <a:off x="0" y="928"/>
        <a:ext cx="8568952" cy="498595"/>
      </dsp:txXfrm>
    </dsp:sp>
    <dsp:sp modelId="{D5381C65-0F41-4FAF-B110-881D225AF6EA}">
      <dsp:nvSpPr>
        <dsp:cNvPr id="0" name=""/>
        <dsp:cNvSpPr/>
      </dsp:nvSpPr>
      <dsp:spPr>
        <a:xfrm>
          <a:off x="0" y="512545"/>
          <a:ext cx="8568952" cy="498595"/>
        </a:xfrm>
        <a:prstGeom prst="roundRect">
          <a:avLst/>
        </a:prstGeom>
        <a:solidFill>
          <a:schemeClr val="accent2">
            <a:hueOff val="-1263536"/>
            <a:satOff val="2130"/>
            <a:lumOff val="-2608"/>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scene3d>
            <a:camera prst="orthographicFront"/>
            <a:lightRig rig="soft" dir="t">
              <a:rot lat="0" lon="0" rev="10800000"/>
            </a:lightRig>
          </a:scene3d>
          <a:sp3d>
            <a:bevelT w="27940" h="12700"/>
            <a:contourClr>
              <a:srgbClr val="DDDDDD"/>
            </a:contourClr>
          </a:sp3d>
        </a:bodyPr>
        <a:lstStyle/>
        <a:p>
          <a:pPr lvl="0" algn="l" defTabSz="622300">
            <a:lnSpc>
              <a:spcPct val="90000"/>
            </a:lnSpc>
            <a:spcBef>
              <a:spcPct val="0"/>
            </a:spcBef>
            <a:spcAft>
              <a:spcPct val="35000"/>
            </a:spcAft>
          </a:pPr>
          <a:r>
            <a:rPr lang="ru-RU" sz="1400" b="1" kern="1200" cap="none" spc="100" baseline="0" dirty="0" smtClean="0">
              <a:ln w="11430"/>
              <a:solidFill>
                <a:srgbClr val="F8F8F8"/>
              </a:solidFill>
              <a:effectLst>
                <a:outerShdw blurRad="38100" dist="38100" dir="2700000" algn="tl">
                  <a:srgbClr val="000000">
                    <a:alpha val="43137"/>
                  </a:srgbClr>
                </a:outerShdw>
              </a:effectLst>
            </a:rPr>
            <a:t>Строительство школы на </a:t>
          </a:r>
          <a:r>
            <a:rPr lang="ru-RU" sz="1400" b="1" kern="1200" cap="none" spc="100" baseline="0" dirty="0" err="1" smtClean="0">
              <a:ln w="11430"/>
              <a:solidFill>
                <a:srgbClr val="F8F8F8"/>
              </a:solidFill>
              <a:effectLst>
                <a:outerShdw blurRad="38100" dist="38100" dir="2700000" algn="tl">
                  <a:srgbClr val="000000">
                    <a:alpha val="43137"/>
                  </a:srgbClr>
                </a:outerShdw>
              </a:effectLst>
            </a:rPr>
            <a:t>на</a:t>
          </a:r>
          <a:r>
            <a:rPr lang="ru-RU" sz="1400" b="1" kern="1200" cap="none" spc="100" baseline="0" dirty="0" smtClean="0">
              <a:ln w="11430"/>
              <a:solidFill>
                <a:srgbClr val="F8F8F8"/>
              </a:solidFill>
              <a:effectLst>
                <a:outerShdw blurRad="38100" dist="38100" dir="2700000" algn="tl">
                  <a:srgbClr val="000000">
                    <a:alpha val="43137"/>
                  </a:srgbClr>
                </a:outerShdw>
              </a:effectLst>
            </a:rPr>
            <a:t> 825 мест д. </a:t>
          </a:r>
          <a:r>
            <a:rPr lang="ru-RU" sz="1400" b="1" kern="1200" cap="none" spc="100" baseline="0" dirty="0" err="1" smtClean="0">
              <a:ln w="11430"/>
              <a:solidFill>
                <a:srgbClr val="F8F8F8"/>
              </a:solidFill>
              <a:effectLst>
                <a:outerShdw blurRad="38100" dist="38100" dir="2700000" algn="tl">
                  <a:srgbClr val="000000">
                    <a:alpha val="43137"/>
                  </a:srgbClr>
                </a:outerShdw>
              </a:effectLst>
            </a:rPr>
            <a:t>Янино</a:t>
          </a:r>
          <a:r>
            <a:rPr lang="ru-RU" sz="1400" b="1" kern="1200" cap="none" spc="100" baseline="0" dirty="0" smtClean="0">
              <a:ln w="11430"/>
              <a:solidFill>
                <a:srgbClr val="F8F8F8"/>
              </a:solidFill>
              <a:effectLst>
                <a:outerShdw blurRad="38100" dist="38100" dir="2700000" algn="tl">
                  <a:srgbClr val="000000">
                    <a:alpha val="43137"/>
                  </a:srgbClr>
                </a:outerShdw>
              </a:effectLst>
            </a:rPr>
            <a:t> - </a:t>
          </a:r>
          <a:r>
            <a:rPr lang="ru-RU" sz="1400" b="1" kern="1200" cap="none" spc="100" baseline="0" dirty="0" smtClean="0">
              <a:ln w="11430"/>
              <a:solidFill>
                <a:schemeClr val="bg2"/>
              </a:solidFill>
              <a:effectLst>
                <a:outerShdw blurRad="38100" dist="38100" dir="2700000" algn="tl">
                  <a:srgbClr val="000000">
                    <a:alpha val="43137"/>
                  </a:srgbClr>
                </a:outerShdw>
              </a:effectLst>
            </a:rPr>
            <a:t>572,6 млн. руб.</a:t>
          </a:r>
          <a:endParaRPr lang="ru-RU" sz="1400" b="1" kern="1200" cap="none" spc="100" baseline="0" dirty="0">
            <a:ln w="11430"/>
            <a:solidFill>
              <a:schemeClr val="bg2"/>
            </a:solidFill>
            <a:effectLst>
              <a:outerShdw blurRad="38100" dist="38100" dir="2700000" algn="tl">
                <a:srgbClr val="000000">
                  <a:alpha val="43137"/>
                </a:srgbClr>
              </a:outerShdw>
            </a:effectLst>
          </a:endParaRPr>
        </a:p>
      </dsp:txBody>
      <dsp:txXfrm>
        <a:off x="0" y="512545"/>
        <a:ext cx="8568952" cy="498595"/>
      </dsp:txXfrm>
    </dsp:sp>
    <dsp:sp modelId="{C412A879-B592-43B5-A14A-8FEF43498DBD}">
      <dsp:nvSpPr>
        <dsp:cNvPr id="0" name=""/>
        <dsp:cNvSpPr/>
      </dsp:nvSpPr>
      <dsp:spPr>
        <a:xfrm>
          <a:off x="0" y="1024162"/>
          <a:ext cx="8568952" cy="498595"/>
        </a:xfrm>
        <a:prstGeom prst="roundRect">
          <a:avLst/>
        </a:prstGeom>
        <a:solidFill>
          <a:schemeClr val="accent2">
            <a:hueOff val="-2527071"/>
            <a:satOff val="4259"/>
            <a:lumOff val="-5216"/>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scene3d>
            <a:camera prst="orthographicFront"/>
            <a:lightRig rig="soft" dir="t">
              <a:rot lat="0" lon="0" rev="10800000"/>
            </a:lightRig>
          </a:scene3d>
          <a:sp3d>
            <a:bevelT w="27940" h="12700"/>
            <a:contourClr>
              <a:srgbClr val="DDDDDD"/>
            </a:contourClr>
          </a:sp3d>
        </a:bodyPr>
        <a:lstStyle/>
        <a:p>
          <a:pPr lvl="0" algn="l" defTabSz="622300">
            <a:lnSpc>
              <a:spcPct val="90000"/>
            </a:lnSpc>
            <a:spcBef>
              <a:spcPct val="0"/>
            </a:spcBef>
            <a:spcAft>
              <a:spcPct val="35000"/>
            </a:spcAft>
          </a:pPr>
          <a:r>
            <a:rPr lang="ru-RU" sz="1400" b="1" kern="1200" cap="none" spc="100" baseline="0" dirty="0" smtClean="0">
              <a:ln w="11430"/>
              <a:solidFill>
                <a:srgbClr val="F8F8F8"/>
              </a:solidFill>
              <a:effectLst>
                <a:outerShdw blurRad="38100" dist="38100" dir="2700000" algn="tl">
                  <a:srgbClr val="000000">
                    <a:alpha val="43137"/>
                  </a:srgbClr>
                </a:outerShdw>
              </a:effectLst>
            </a:rPr>
            <a:t>Строительство школы на 1000 мест г. </a:t>
          </a:r>
          <a:r>
            <a:rPr lang="ru-RU" sz="1400" b="1" kern="1200" cap="none" spc="100" baseline="0" dirty="0" err="1" smtClean="0">
              <a:ln w="11430"/>
              <a:solidFill>
                <a:srgbClr val="F8F8F8"/>
              </a:solidFill>
              <a:effectLst>
                <a:outerShdw blurRad="38100" dist="38100" dir="2700000" algn="tl">
                  <a:srgbClr val="000000">
                    <a:alpha val="43137"/>
                  </a:srgbClr>
                </a:outerShdw>
              </a:effectLst>
            </a:rPr>
            <a:t>Кудрово</a:t>
          </a:r>
          <a:r>
            <a:rPr lang="ru-RU" sz="1400" b="1" kern="1200" cap="none" spc="100" baseline="0" dirty="0" smtClean="0">
              <a:ln w="11430"/>
              <a:solidFill>
                <a:srgbClr val="F8F8F8"/>
              </a:solidFill>
              <a:effectLst>
                <a:outerShdw blurRad="38100" dist="38100" dir="2700000" algn="tl">
                  <a:srgbClr val="000000">
                    <a:alpha val="43137"/>
                  </a:srgbClr>
                </a:outerShdw>
              </a:effectLst>
            </a:rPr>
            <a:t> - </a:t>
          </a:r>
          <a:r>
            <a:rPr lang="ru-RU" sz="1400" b="1" kern="1200" cap="none" spc="100" baseline="0" dirty="0" smtClean="0">
              <a:ln w="11430"/>
              <a:solidFill>
                <a:schemeClr val="bg2"/>
              </a:solidFill>
              <a:effectLst>
                <a:outerShdw blurRad="38100" dist="38100" dir="2700000" algn="tl">
                  <a:srgbClr val="000000">
                    <a:alpha val="43137"/>
                  </a:srgbClr>
                </a:outerShdw>
              </a:effectLst>
            </a:rPr>
            <a:t>300,0 млн. руб.</a:t>
          </a:r>
          <a:endParaRPr lang="ru-RU" sz="1400" b="1" kern="1200" cap="none" spc="100" baseline="0" dirty="0">
            <a:ln w="11430"/>
            <a:solidFill>
              <a:schemeClr val="bg2"/>
            </a:solidFill>
            <a:effectLst>
              <a:outerShdw blurRad="38100" dist="38100" dir="2700000" algn="tl">
                <a:srgbClr val="000000">
                  <a:alpha val="43137"/>
                </a:srgbClr>
              </a:outerShdw>
            </a:effectLst>
          </a:endParaRPr>
        </a:p>
      </dsp:txBody>
      <dsp:txXfrm>
        <a:off x="0" y="1024162"/>
        <a:ext cx="8568952" cy="498595"/>
      </dsp:txXfrm>
    </dsp:sp>
    <dsp:sp modelId="{7E619065-FB77-4B8D-A1F7-F2B35ACBF5BA}">
      <dsp:nvSpPr>
        <dsp:cNvPr id="0" name=""/>
        <dsp:cNvSpPr/>
      </dsp:nvSpPr>
      <dsp:spPr>
        <a:xfrm>
          <a:off x="0" y="1535779"/>
          <a:ext cx="8568952" cy="498595"/>
        </a:xfrm>
        <a:prstGeom prst="roundRect">
          <a:avLst/>
        </a:prstGeom>
        <a:solidFill>
          <a:schemeClr val="accent2">
            <a:hueOff val="-3790607"/>
            <a:satOff val="6389"/>
            <a:lumOff val="-7824"/>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scene3d>
            <a:camera prst="orthographicFront"/>
            <a:lightRig rig="soft" dir="t">
              <a:rot lat="0" lon="0" rev="10800000"/>
            </a:lightRig>
          </a:scene3d>
          <a:sp3d>
            <a:bevelT w="27940" h="12700"/>
            <a:contourClr>
              <a:srgbClr val="DDDDDD"/>
            </a:contourClr>
          </a:sp3d>
        </a:bodyPr>
        <a:lstStyle/>
        <a:p>
          <a:pPr lvl="0" algn="l" defTabSz="622300">
            <a:lnSpc>
              <a:spcPct val="90000"/>
            </a:lnSpc>
            <a:spcBef>
              <a:spcPct val="0"/>
            </a:spcBef>
            <a:spcAft>
              <a:spcPct val="35000"/>
            </a:spcAft>
          </a:pPr>
          <a:r>
            <a:rPr lang="ru-RU" sz="1400" b="1" kern="1200" cap="none" spc="100" baseline="0" dirty="0" smtClean="0">
              <a:ln w="11430"/>
              <a:solidFill>
                <a:srgbClr val="F8F8F8"/>
              </a:solidFill>
              <a:effectLst>
                <a:outerShdw blurRad="38100" dist="38100" dir="2700000" algn="tl">
                  <a:srgbClr val="000000">
                    <a:alpha val="43137"/>
                  </a:srgbClr>
                </a:outerShdw>
              </a:effectLst>
            </a:rPr>
            <a:t>Строительство школы на 825 мест г. </a:t>
          </a:r>
          <a:r>
            <a:rPr lang="ru-RU" sz="1400" b="1" kern="1200" cap="none" spc="100" baseline="0" dirty="0" err="1" smtClean="0">
              <a:ln w="11430"/>
              <a:solidFill>
                <a:srgbClr val="F8F8F8"/>
              </a:solidFill>
              <a:effectLst>
                <a:outerShdw blurRad="38100" dist="38100" dir="2700000" algn="tl">
                  <a:srgbClr val="000000">
                    <a:alpha val="43137"/>
                  </a:srgbClr>
                </a:outerShdw>
              </a:effectLst>
            </a:rPr>
            <a:t>Сертолово</a:t>
          </a:r>
          <a:r>
            <a:rPr lang="ru-RU" sz="1400" b="1" kern="1200" cap="none" spc="100" baseline="0" dirty="0" smtClean="0">
              <a:ln w="11430"/>
              <a:solidFill>
                <a:srgbClr val="F8F8F8"/>
              </a:solidFill>
              <a:effectLst>
                <a:outerShdw blurRad="38100" dist="38100" dir="2700000" algn="tl">
                  <a:srgbClr val="000000">
                    <a:alpha val="43137"/>
                  </a:srgbClr>
                </a:outerShdw>
              </a:effectLst>
            </a:rPr>
            <a:t> - </a:t>
          </a:r>
          <a:r>
            <a:rPr lang="ru-RU" sz="1400" b="1" kern="1200" cap="none" spc="100" baseline="0" dirty="0" smtClean="0">
              <a:ln w="11430"/>
              <a:solidFill>
                <a:schemeClr val="bg2"/>
              </a:solidFill>
              <a:effectLst>
                <a:outerShdw blurRad="38100" dist="38100" dir="2700000" algn="tl">
                  <a:srgbClr val="000000">
                    <a:alpha val="43137"/>
                  </a:srgbClr>
                </a:outerShdw>
              </a:effectLst>
            </a:rPr>
            <a:t>341,4 млн. руб.</a:t>
          </a:r>
          <a:endParaRPr lang="ru-RU" sz="1400" b="1" kern="1200" cap="none" spc="100" baseline="0" dirty="0">
            <a:ln w="11430"/>
            <a:solidFill>
              <a:schemeClr val="bg2"/>
            </a:solidFill>
            <a:effectLst>
              <a:outerShdw blurRad="38100" dist="38100" dir="2700000" algn="tl">
                <a:srgbClr val="000000">
                  <a:alpha val="43137"/>
                </a:srgbClr>
              </a:outerShdw>
            </a:effectLst>
          </a:endParaRPr>
        </a:p>
      </dsp:txBody>
      <dsp:txXfrm>
        <a:off x="0" y="1535779"/>
        <a:ext cx="8568952" cy="498595"/>
      </dsp:txXfrm>
    </dsp:sp>
    <dsp:sp modelId="{FCB71B4F-A399-4078-B472-A17C73A3120E}">
      <dsp:nvSpPr>
        <dsp:cNvPr id="0" name=""/>
        <dsp:cNvSpPr/>
      </dsp:nvSpPr>
      <dsp:spPr>
        <a:xfrm>
          <a:off x="0" y="2047397"/>
          <a:ext cx="8568952" cy="498595"/>
        </a:xfrm>
        <a:prstGeom prst="roundRect">
          <a:avLst/>
        </a:prstGeom>
        <a:solidFill>
          <a:schemeClr val="accent2">
            <a:hueOff val="-5054142"/>
            <a:satOff val="8519"/>
            <a:lumOff val="-10432"/>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scene3d>
            <a:camera prst="orthographicFront"/>
            <a:lightRig rig="soft" dir="t">
              <a:rot lat="0" lon="0" rev="10800000"/>
            </a:lightRig>
          </a:scene3d>
          <a:sp3d>
            <a:bevelT w="27940" h="12700"/>
            <a:contourClr>
              <a:srgbClr val="DDDDDD"/>
            </a:contourClr>
          </a:sp3d>
        </a:bodyPr>
        <a:lstStyle/>
        <a:p>
          <a:pPr lvl="0" algn="l" defTabSz="622300">
            <a:lnSpc>
              <a:spcPct val="90000"/>
            </a:lnSpc>
            <a:spcBef>
              <a:spcPct val="0"/>
            </a:spcBef>
            <a:spcAft>
              <a:spcPct val="35000"/>
            </a:spcAft>
          </a:pPr>
          <a:r>
            <a:rPr lang="ru-RU" sz="1400" b="1" kern="1200" cap="none" spc="100" baseline="0" dirty="0" smtClean="0">
              <a:ln w="11430"/>
              <a:solidFill>
                <a:srgbClr val="F8F8F8"/>
              </a:solidFill>
              <a:effectLst>
                <a:outerShdw blurRad="38100" dist="38100" dir="2700000" algn="tl">
                  <a:srgbClr val="000000">
                    <a:alpha val="43137"/>
                  </a:srgbClr>
                </a:outerShdw>
              </a:effectLst>
            </a:rPr>
            <a:t>Строительство школы на 1175 мест пос. </a:t>
          </a:r>
          <a:r>
            <a:rPr lang="ru-RU" sz="1400" b="1" kern="1200" cap="none" spc="100" baseline="0" dirty="0" err="1" smtClean="0">
              <a:ln w="11430"/>
              <a:solidFill>
                <a:srgbClr val="F8F8F8"/>
              </a:solidFill>
              <a:effectLst>
                <a:outerShdw blurRad="38100" dist="38100" dir="2700000" algn="tl">
                  <a:srgbClr val="000000">
                    <a:alpha val="43137"/>
                  </a:srgbClr>
                </a:outerShdw>
              </a:effectLst>
            </a:rPr>
            <a:t>Мурино</a:t>
          </a:r>
          <a:r>
            <a:rPr lang="ru-RU" sz="1400" b="1" kern="1200" cap="none" spc="100" baseline="0" dirty="0" smtClean="0">
              <a:ln w="11430"/>
              <a:solidFill>
                <a:srgbClr val="F8F8F8"/>
              </a:solidFill>
              <a:effectLst>
                <a:outerShdw blurRad="38100" dist="38100" dir="2700000" algn="tl">
                  <a:srgbClr val="000000">
                    <a:alpha val="43137"/>
                  </a:srgbClr>
                </a:outerShdw>
              </a:effectLst>
            </a:rPr>
            <a:t> - </a:t>
          </a:r>
          <a:r>
            <a:rPr lang="ru-RU" sz="1400" b="1" kern="1200" cap="none" spc="100" baseline="0" dirty="0" smtClean="0">
              <a:ln w="11430"/>
              <a:solidFill>
                <a:schemeClr val="bg2"/>
              </a:solidFill>
              <a:effectLst>
                <a:outerShdw blurRad="38100" dist="38100" dir="2700000" algn="tl">
                  <a:srgbClr val="000000">
                    <a:alpha val="43137"/>
                  </a:srgbClr>
                </a:outerShdw>
              </a:effectLst>
            </a:rPr>
            <a:t>501,7 млн. руб.</a:t>
          </a:r>
          <a:endParaRPr lang="ru-RU" sz="1400" b="1" kern="1200" cap="none" spc="100" baseline="0" dirty="0">
            <a:ln w="11430"/>
            <a:solidFill>
              <a:schemeClr val="bg2"/>
            </a:solidFill>
            <a:effectLst>
              <a:outerShdw blurRad="38100" dist="38100" dir="2700000" algn="tl">
                <a:srgbClr val="000000">
                  <a:alpha val="43137"/>
                </a:srgbClr>
              </a:outerShdw>
            </a:effectLst>
          </a:endParaRPr>
        </a:p>
      </dsp:txBody>
      <dsp:txXfrm>
        <a:off x="0" y="2047397"/>
        <a:ext cx="8568952" cy="498595"/>
      </dsp:txXfrm>
    </dsp:sp>
    <dsp:sp modelId="{5324D6F8-3EAB-4B64-8620-E81E3BB3ECBD}">
      <dsp:nvSpPr>
        <dsp:cNvPr id="0" name=""/>
        <dsp:cNvSpPr/>
      </dsp:nvSpPr>
      <dsp:spPr>
        <a:xfrm>
          <a:off x="0" y="2559014"/>
          <a:ext cx="8568952" cy="498595"/>
        </a:xfrm>
        <a:prstGeom prst="roundRect">
          <a:avLst/>
        </a:prstGeom>
        <a:solidFill>
          <a:schemeClr val="accent2">
            <a:hueOff val="-6317677"/>
            <a:satOff val="10648"/>
            <a:lumOff val="-13040"/>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scene3d>
            <a:camera prst="orthographicFront"/>
            <a:lightRig rig="soft" dir="t">
              <a:rot lat="0" lon="0" rev="10800000"/>
            </a:lightRig>
          </a:scene3d>
          <a:sp3d>
            <a:bevelT w="27940" h="12700"/>
            <a:contourClr>
              <a:srgbClr val="DDDDDD"/>
            </a:contourClr>
          </a:sp3d>
        </a:bodyPr>
        <a:lstStyle/>
        <a:p>
          <a:pPr lvl="0" algn="l" defTabSz="622300">
            <a:lnSpc>
              <a:spcPct val="90000"/>
            </a:lnSpc>
            <a:spcBef>
              <a:spcPct val="0"/>
            </a:spcBef>
            <a:spcAft>
              <a:spcPct val="35000"/>
            </a:spcAft>
          </a:pPr>
          <a:r>
            <a:rPr lang="ru-RU" sz="1400" b="1" kern="1200" cap="none" spc="100" baseline="0" dirty="0" smtClean="0">
              <a:ln w="11430"/>
              <a:solidFill>
                <a:srgbClr val="F8F8F8"/>
              </a:solidFill>
              <a:effectLst>
                <a:outerShdw blurRad="38100" dist="38100" dir="2700000" algn="tl">
                  <a:srgbClr val="000000">
                    <a:alpha val="43137"/>
                  </a:srgbClr>
                </a:outerShdw>
              </a:effectLst>
            </a:rPr>
            <a:t>Строительство школы с дошкольным отделением д. </a:t>
          </a:r>
          <a:r>
            <a:rPr lang="ru-RU" sz="1400" b="1" kern="1200" cap="none" spc="100" baseline="0" dirty="0" err="1" smtClean="0">
              <a:ln w="11430"/>
              <a:solidFill>
                <a:srgbClr val="F8F8F8"/>
              </a:solidFill>
              <a:effectLst>
                <a:outerShdw blurRad="38100" dist="38100" dir="2700000" algn="tl">
                  <a:srgbClr val="000000">
                    <a:alpha val="43137"/>
                  </a:srgbClr>
                </a:outerShdw>
              </a:effectLst>
            </a:rPr>
            <a:t>Осельки</a:t>
          </a:r>
          <a:r>
            <a:rPr lang="ru-RU" sz="1400" b="1" kern="1200" cap="none" spc="100" baseline="0" dirty="0" smtClean="0">
              <a:ln w="11430"/>
              <a:solidFill>
                <a:srgbClr val="F8F8F8"/>
              </a:solidFill>
              <a:effectLst>
                <a:outerShdw blurRad="38100" dist="38100" dir="2700000" algn="tl">
                  <a:srgbClr val="000000">
                    <a:alpha val="43137"/>
                  </a:srgbClr>
                </a:outerShdw>
              </a:effectLst>
            </a:rPr>
            <a:t> - </a:t>
          </a:r>
          <a:r>
            <a:rPr lang="ru-RU" sz="1400" b="1" kern="1200" cap="none" spc="100" baseline="0" dirty="0" smtClean="0">
              <a:ln w="11430"/>
              <a:solidFill>
                <a:schemeClr val="bg2"/>
              </a:solidFill>
              <a:effectLst>
                <a:outerShdw blurRad="38100" dist="38100" dir="2700000" algn="tl">
                  <a:srgbClr val="000000">
                    <a:alpha val="43137"/>
                  </a:srgbClr>
                </a:outerShdw>
              </a:effectLst>
            </a:rPr>
            <a:t>532,5 млн. руб.</a:t>
          </a:r>
          <a:endParaRPr lang="ru-RU" sz="1400" b="1" kern="1200" cap="none" spc="100" baseline="0" dirty="0">
            <a:ln w="11430"/>
            <a:solidFill>
              <a:schemeClr val="bg2"/>
            </a:solidFill>
            <a:effectLst>
              <a:outerShdw blurRad="38100" dist="38100" dir="2700000" algn="tl">
                <a:srgbClr val="000000">
                  <a:alpha val="43137"/>
                </a:srgbClr>
              </a:outerShdw>
            </a:effectLst>
          </a:endParaRPr>
        </a:p>
      </dsp:txBody>
      <dsp:txXfrm>
        <a:off x="0" y="2559014"/>
        <a:ext cx="8568952" cy="498595"/>
      </dsp:txXfrm>
    </dsp:sp>
    <dsp:sp modelId="{C8F4738C-FEFB-49E2-9B93-DF1653300FD6}">
      <dsp:nvSpPr>
        <dsp:cNvPr id="0" name=""/>
        <dsp:cNvSpPr/>
      </dsp:nvSpPr>
      <dsp:spPr>
        <a:xfrm>
          <a:off x="0" y="3070631"/>
          <a:ext cx="8568952" cy="498595"/>
        </a:xfrm>
        <a:prstGeom prst="roundRect">
          <a:avLst/>
        </a:prstGeom>
        <a:solidFill>
          <a:schemeClr val="accent2">
            <a:hueOff val="-7581213"/>
            <a:satOff val="12778"/>
            <a:lumOff val="-15647"/>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scene3d>
            <a:camera prst="orthographicFront"/>
            <a:lightRig rig="soft" dir="t">
              <a:rot lat="0" lon="0" rev="10800000"/>
            </a:lightRig>
          </a:scene3d>
          <a:sp3d>
            <a:bevelT w="27940" h="12700"/>
            <a:contourClr>
              <a:srgbClr val="DDDDDD"/>
            </a:contourClr>
          </a:sp3d>
        </a:bodyPr>
        <a:lstStyle/>
        <a:p>
          <a:pPr lvl="0" algn="l" defTabSz="622300">
            <a:lnSpc>
              <a:spcPct val="90000"/>
            </a:lnSpc>
            <a:spcBef>
              <a:spcPct val="0"/>
            </a:spcBef>
            <a:spcAft>
              <a:spcPct val="35000"/>
            </a:spcAft>
          </a:pPr>
          <a:r>
            <a:rPr lang="ru-RU" sz="1400" b="1" kern="1200" cap="none" spc="100" baseline="0" dirty="0" smtClean="0">
              <a:ln w="11430"/>
              <a:solidFill>
                <a:srgbClr val="F8F8F8"/>
              </a:solidFill>
              <a:effectLst>
                <a:outerShdw blurRad="38100" dist="38100" dir="2700000" algn="tl">
                  <a:srgbClr val="000000">
                    <a:alpha val="43137"/>
                  </a:srgbClr>
                </a:outerShdw>
              </a:effectLst>
            </a:rPr>
            <a:t>Реконструкция здания Дома Офицеров в г. </a:t>
          </a:r>
          <a:r>
            <a:rPr lang="ru-RU" sz="1400" b="1" kern="1200" cap="none" spc="100" baseline="0" dirty="0" err="1" smtClean="0">
              <a:ln w="11430"/>
              <a:solidFill>
                <a:srgbClr val="F8F8F8"/>
              </a:solidFill>
              <a:effectLst>
                <a:outerShdw blurRad="38100" dist="38100" dir="2700000" algn="tl">
                  <a:srgbClr val="000000">
                    <a:alpha val="43137"/>
                  </a:srgbClr>
                </a:outerShdw>
              </a:effectLst>
            </a:rPr>
            <a:t>Сертолово</a:t>
          </a:r>
          <a:r>
            <a:rPr lang="ru-RU" sz="1400" b="1" kern="1200" cap="none" spc="100" baseline="0" dirty="0" smtClean="0">
              <a:ln w="11430"/>
              <a:solidFill>
                <a:srgbClr val="F8F8F8"/>
              </a:solidFill>
              <a:effectLst>
                <a:outerShdw blurRad="38100" dist="38100" dir="2700000" algn="tl">
                  <a:srgbClr val="000000">
                    <a:alpha val="43137"/>
                  </a:srgbClr>
                </a:outerShdw>
              </a:effectLst>
            </a:rPr>
            <a:t> для размещения </a:t>
          </a:r>
          <a:r>
            <a:rPr lang="ru-RU" sz="1400" b="1" kern="1200" cap="none" spc="100" baseline="0" dirty="0" err="1" smtClean="0">
              <a:ln w="11430"/>
              <a:solidFill>
                <a:srgbClr val="F8F8F8"/>
              </a:solidFill>
              <a:effectLst>
                <a:outerShdw blurRad="38100" dist="38100" dir="2700000" algn="tl">
                  <a:srgbClr val="000000">
                    <a:alpha val="43137"/>
                  </a:srgbClr>
                </a:outerShdw>
              </a:effectLst>
            </a:rPr>
            <a:t>Сертоловской</a:t>
          </a:r>
          <a:r>
            <a:rPr lang="ru-RU" sz="1400" b="1" kern="1200" cap="none" spc="100" baseline="0" dirty="0" smtClean="0">
              <a:ln w="11430"/>
              <a:solidFill>
                <a:srgbClr val="F8F8F8"/>
              </a:solidFill>
              <a:effectLst>
                <a:outerShdw blurRad="38100" dist="38100" dir="2700000" algn="tl">
                  <a:srgbClr val="000000">
                    <a:alpha val="43137"/>
                  </a:srgbClr>
                </a:outerShdw>
              </a:effectLst>
            </a:rPr>
            <a:t> ДШИ - </a:t>
          </a:r>
          <a:r>
            <a:rPr lang="ru-RU" sz="1400" b="1" kern="1200" cap="none" spc="100" baseline="0" dirty="0" smtClean="0">
              <a:ln w="11430"/>
              <a:solidFill>
                <a:schemeClr val="bg2"/>
              </a:solidFill>
              <a:effectLst>
                <a:outerShdw blurRad="38100" dist="38100" dir="2700000" algn="tl">
                  <a:srgbClr val="000000">
                    <a:alpha val="43137"/>
                  </a:srgbClr>
                </a:outerShdw>
              </a:effectLst>
            </a:rPr>
            <a:t>7,3 млн. руб.</a:t>
          </a:r>
          <a:endParaRPr lang="ru-RU" sz="1400" b="1" kern="1200" cap="none" spc="100" baseline="0" dirty="0">
            <a:ln w="11430"/>
            <a:solidFill>
              <a:schemeClr val="bg2"/>
            </a:solidFill>
            <a:effectLst>
              <a:outerShdw blurRad="38100" dist="38100" dir="2700000" algn="tl">
                <a:srgbClr val="000000">
                  <a:alpha val="43137"/>
                </a:srgbClr>
              </a:outerShdw>
            </a:effectLst>
          </a:endParaRPr>
        </a:p>
      </dsp:txBody>
      <dsp:txXfrm>
        <a:off x="0" y="3070631"/>
        <a:ext cx="8568952" cy="498595"/>
      </dsp:txXfrm>
    </dsp:sp>
    <dsp:sp modelId="{825ED56F-C96B-41EC-B255-72A277A972AC}">
      <dsp:nvSpPr>
        <dsp:cNvPr id="0" name=""/>
        <dsp:cNvSpPr/>
      </dsp:nvSpPr>
      <dsp:spPr>
        <a:xfrm>
          <a:off x="0" y="3582248"/>
          <a:ext cx="8568952" cy="498595"/>
        </a:xfrm>
        <a:prstGeom prst="roundRect">
          <a:avLst/>
        </a:prstGeom>
        <a:solidFill>
          <a:schemeClr val="accent2">
            <a:hueOff val="-8844749"/>
            <a:satOff val="14908"/>
            <a:lumOff val="-18255"/>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scene3d>
            <a:camera prst="orthographicFront"/>
            <a:lightRig rig="soft" dir="t">
              <a:rot lat="0" lon="0" rev="10800000"/>
            </a:lightRig>
          </a:scene3d>
          <a:sp3d>
            <a:bevelT w="27940" h="12700"/>
            <a:contourClr>
              <a:srgbClr val="DDDDDD"/>
            </a:contourClr>
          </a:sp3d>
        </a:bodyPr>
        <a:lstStyle/>
        <a:p>
          <a:pPr lvl="0" algn="l" defTabSz="622300">
            <a:lnSpc>
              <a:spcPct val="90000"/>
            </a:lnSpc>
            <a:spcBef>
              <a:spcPct val="0"/>
            </a:spcBef>
            <a:spcAft>
              <a:spcPct val="35000"/>
            </a:spcAft>
          </a:pPr>
          <a:r>
            <a:rPr lang="ru-RU" sz="1400" b="1" kern="1200" cap="none" spc="100" baseline="0" dirty="0" smtClean="0">
              <a:ln w="11430"/>
              <a:solidFill>
                <a:srgbClr val="F8F8F8"/>
              </a:solidFill>
              <a:effectLst>
                <a:outerShdw blurRad="38100" dist="38100" dir="2700000" algn="tl">
                  <a:srgbClr val="000000">
                    <a:alpha val="43137"/>
                  </a:srgbClr>
                </a:outerShdw>
              </a:effectLst>
            </a:rPr>
            <a:t>Строительство ФОК г. Всеволожск 4-Линия - </a:t>
          </a:r>
          <a:r>
            <a:rPr lang="ru-RU" sz="1400" b="1" kern="1200" cap="none" spc="100" baseline="0" dirty="0" smtClean="0">
              <a:ln w="11430"/>
              <a:solidFill>
                <a:schemeClr val="bg2"/>
              </a:solidFill>
              <a:effectLst>
                <a:outerShdw blurRad="38100" dist="38100" dir="2700000" algn="tl">
                  <a:srgbClr val="000000">
                    <a:alpha val="43137"/>
                  </a:srgbClr>
                </a:outerShdw>
              </a:effectLst>
            </a:rPr>
            <a:t>221,5 млн. руб.</a:t>
          </a:r>
          <a:endParaRPr lang="ru-RU" sz="1400" b="1" kern="1200" cap="none" spc="100" baseline="0" dirty="0">
            <a:ln w="11430"/>
            <a:solidFill>
              <a:schemeClr val="bg2"/>
            </a:solidFill>
            <a:effectLst>
              <a:outerShdw blurRad="38100" dist="38100" dir="2700000" algn="tl">
                <a:srgbClr val="000000">
                  <a:alpha val="43137"/>
                </a:srgbClr>
              </a:outerShdw>
            </a:effectLst>
          </a:endParaRPr>
        </a:p>
      </dsp:txBody>
      <dsp:txXfrm>
        <a:off x="0" y="3582248"/>
        <a:ext cx="8568952" cy="498595"/>
      </dsp:txXfrm>
    </dsp:sp>
    <dsp:sp modelId="{BA598BAD-C00D-472A-9E96-BE23D9FB1E49}">
      <dsp:nvSpPr>
        <dsp:cNvPr id="0" name=""/>
        <dsp:cNvSpPr/>
      </dsp:nvSpPr>
      <dsp:spPr>
        <a:xfrm>
          <a:off x="0" y="4093866"/>
          <a:ext cx="8568952" cy="498595"/>
        </a:xfrm>
        <a:prstGeom prst="roundRect">
          <a:avLst/>
        </a:prstGeom>
        <a:solidFill>
          <a:schemeClr val="accent2">
            <a:hueOff val="-10108284"/>
            <a:satOff val="17038"/>
            <a:lumOff val="-20863"/>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scene3d>
            <a:camera prst="orthographicFront"/>
            <a:lightRig rig="soft" dir="t">
              <a:rot lat="0" lon="0" rev="10800000"/>
            </a:lightRig>
          </a:scene3d>
          <a:sp3d>
            <a:bevelT w="27940" h="12700"/>
            <a:contourClr>
              <a:srgbClr val="DDDDDD"/>
            </a:contourClr>
          </a:sp3d>
        </a:bodyPr>
        <a:lstStyle/>
        <a:p>
          <a:pPr lvl="0" algn="l" defTabSz="622300">
            <a:lnSpc>
              <a:spcPct val="90000"/>
            </a:lnSpc>
            <a:spcBef>
              <a:spcPct val="0"/>
            </a:spcBef>
            <a:spcAft>
              <a:spcPct val="35000"/>
            </a:spcAft>
          </a:pPr>
          <a:r>
            <a:rPr lang="ru-RU" sz="1400" b="1" kern="1200" cap="none" spc="100" baseline="0" dirty="0" smtClean="0">
              <a:ln w="11430"/>
              <a:solidFill>
                <a:srgbClr val="F8F8F8"/>
              </a:solidFill>
              <a:effectLst>
                <a:outerShdw blurRad="38100" dist="38100" dir="2700000" algn="tl">
                  <a:srgbClr val="000000">
                    <a:alpha val="43137"/>
                  </a:srgbClr>
                </a:outerShdw>
              </a:effectLst>
            </a:rPr>
            <a:t>Капитальный ремонт стадиона, проектные и ремонтные работы МБУ «Всеволожская спортивная школа Олимпийского резерва» (отделение пос.им. Морозова) - </a:t>
          </a:r>
          <a:r>
            <a:rPr lang="ru-RU" sz="1400" b="1" kern="1200" cap="none" spc="100" baseline="0" dirty="0" smtClean="0">
              <a:ln w="11430"/>
              <a:solidFill>
                <a:schemeClr val="bg2"/>
              </a:solidFill>
              <a:effectLst>
                <a:outerShdw blurRad="38100" dist="38100" dir="2700000" algn="tl">
                  <a:srgbClr val="000000">
                    <a:alpha val="43137"/>
                  </a:srgbClr>
                </a:outerShdw>
              </a:effectLst>
            </a:rPr>
            <a:t>84,0 млн. руб.</a:t>
          </a:r>
          <a:endParaRPr lang="ru-RU" sz="1400" b="1" kern="1200" cap="none" spc="100" baseline="0" dirty="0">
            <a:ln w="11430"/>
            <a:solidFill>
              <a:schemeClr val="bg2"/>
            </a:solidFill>
            <a:effectLst>
              <a:outerShdw blurRad="38100" dist="38100" dir="2700000" algn="tl">
                <a:srgbClr val="000000">
                  <a:alpha val="43137"/>
                </a:srgbClr>
              </a:outerShdw>
            </a:effectLst>
          </a:endParaRPr>
        </a:p>
      </dsp:txBody>
      <dsp:txXfrm>
        <a:off x="0" y="4093866"/>
        <a:ext cx="8568952" cy="498595"/>
      </dsp:txXfrm>
    </dsp:sp>
    <dsp:sp modelId="{3CD015F6-64FE-45ED-BC54-EB88B431DF22}">
      <dsp:nvSpPr>
        <dsp:cNvPr id="0" name=""/>
        <dsp:cNvSpPr/>
      </dsp:nvSpPr>
      <dsp:spPr>
        <a:xfrm>
          <a:off x="0" y="4605483"/>
          <a:ext cx="8568952" cy="498595"/>
        </a:xfrm>
        <a:prstGeom prst="roundRect">
          <a:avLst/>
        </a:prstGeom>
        <a:solidFill>
          <a:schemeClr val="accent2">
            <a:hueOff val="-11371819"/>
            <a:satOff val="19167"/>
            <a:lumOff val="-23471"/>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scene3d>
            <a:camera prst="orthographicFront"/>
            <a:lightRig rig="soft" dir="t">
              <a:rot lat="0" lon="0" rev="10800000"/>
            </a:lightRig>
          </a:scene3d>
          <a:sp3d>
            <a:bevelT w="27940" h="12700"/>
            <a:contourClr>
              <a:srgbClr val="DDDDDD"/>
            </a:contourClr>
          </a:sp3d>
        </a:bodyPr>
        <a:lstStyle/>
        <a:p>
          <a:pPr lvl="0" algn="l" defTabSz="622300">
            <a:lnSpc>
              <a:spcPct val="90000"/>
            </a:lnSpc>
            <a:spcBef>
              <a:spcPct val="0"/>
            </a:spcBef>
            <a:spcAft>
              <a:spcPct val="35000"/>
            </a:spcAft>
          </a:pPr>
          <a:r>
            <a:rPr lang="ru-RU" sz="1400" b="1" kern="1200" cap="none" spc="100" baseline="0" dirty="0" smtClean="0">
              <a:ln w="11430"/>
              <a:solidFill>
                <a:srgbClr val="F8F8F8"/>
              </a:solidFill>
              <a:effectLst>
                <a:outerShdw blurRad="38100" dist="38100" dir="2700000" algn="tl">
                  <a:srgbClr val="000000">
                    <a:alpha val="43137"/>
                  </a:srgbClr>
                </a:outerShdw>
              </a:effectLst>
            </a:rPr>
            <a:t>Строительство на территории г. Всеволожска </a:t>
          </a:r>
          <a:r>
            <a:rPr lang="ru-RU" sz="1400" b="1" kern="1200" cap="none" spc="100" baseline="0" dirty="0" err="1" smtClean="0">
              <a:ln w="11430"/>
              <a:solidFill>
                <a:srgbClr val="F8F8F8"/>
              </a:solidFill>
              <a:effectLst>
                <a:outerShdw blurRad="38100" dist="38100" dir="2700000" algn="tl">
                  <a:srgbClr val="000000">
                    <a:alpha val="43137"/>
                  </a:srgbClr>
                </a:outerShdw>
              </a:effectLst>
            </a:rPr>
            <a:t>бизнес-инкубатора</a:t>
          </a:r>
          <a:r>
            <a:rPr lang="ru-RU" sz="1400" b="1" kern="1200" cap="none" spc="100" baseline="0" dirty="0" smtClean="0">
              <a:ln w="11430"/>
              <a:solidFill>
                <a:srgbClr val="F8F8F8"/>
              </a:solidFill>
              <a:effectLst>
                <a:outerShdw blurRad="38100" dist="38100" dir="2700000" algn="tl">
                  <a:srgbClr val="000000">
                    <a:alpha val="43137"/>
                  </a:srgbClr>
                </a:outerShdw>
              </a:effectLst>
            </a:rPr>
            <a:t> - </a:t>
          </a:r>
          <a:r>
            <a:rPr lang="ru-RU" sz="1400" b="1" kern="1200" cap="none" spc="100" baseline="0" dirty="0" smtClean="0">
              <a:ln w="11430"/>
              <a:solidFill>
                <a:schemeClr val="bg2"/>
              </a:solidFill>
              <a:effectLst>
                <a:outerShdw blurRad="38100" dist="38100" dir="2700000" algn="tl">
                  <a:srgbClr val="000000">
                    <a:alpha val="43137"/>
                  </a:srgbClr>
                </a:outerShdw>
              </a:effectLst>
            </a:rPr>
            <a:t>3,2 млн. руб.</a:t>
          </a:r>
          <a:endParaRPr lang="ru-RU" sz="1400" b="1" kern="1200" cap="none" spc="100" baseline="0" dirty="0">
            <a:ln w="11430"/>
            <a:solidFill>
              <a:schemeClr val="bg2"/>
            </a:solidFill>
            <a:effectLst>
              <a:outerShdw blurRad="38100" dist="38100" dir="2700000" algn="tl">
                <a:srgbClr val="000000">
                  <a:alpha val="43137"/>
                </a:srgbClr>
              </a:outerShdw>
            </a:effectLst>
          </a:endParaRPr>
        </a:p>
      </dsp:txBody>
      <dsp:txXfrm>
        <a:off x="0" y="4605483"/>
        <a:ext cx="8568952" cy="498595"/>
      </dsp:txXfrm>
    </dsp:sp>
    <dsp:sp modelId="{8F472824-9A8A-4D4D-A58E-291DDA5FBC3A}">
      <dsp:nvSpPr>
        <dsp:cNvPr id="0" name=""/>
        <dsp:cNvSpPr/>
      </dsp:nvSpPr>
      <dsp:spPr>
        <a:xfrm>
          <a:off x="0" y="5117100"/>
          <a:ext cx="8568952" cy="498595"/>
        </a:xfrm>
        <a:prstGeom prst="roundRect">
          <a:avLst/>
        </a:prstGeom>
        <a:solidFill>
          <a:schemeClr val="accent2">
            <a:hueOff val="-12635355"/>
            <a:satOff val="21297"/>
            <a:lumOff val="-26079"/>
            <a:alphaOff val="0"/>
          </a:schemeClr>
        </a:solidFill>
        <a:ln w="25400"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scene3d>
            <a:camera prst="orthographicFront"/>
            <a:lightRig rig="soft" dir="t">
              <a:rot lat="0" lon="0" rev="10800000"/>
            </a:lightRig>
          </a:scene3d>
          <a:sp3d>
            <a:bevelT w="27940" h="12700"/>
            <a:contourClr>
              <a:srgbClr val="DDDDDD"/>
            </a:contourClr>
          </a:sp3d>
        </a:bodyPr>
        <a:lstStyle/>
        <a:p>
          <a:pPr lvl="0" algn="l" defTabSz="622300">
            <a:lnSpc>
              <a:spcPct val="90000"/>
            </a:lnSpc>
            <a:spcBef>
              <a:spcPct val="0"/>
            </a:spcBef>
            <a:spcAft>
              <a:spcPct val="35000"/>
            </a:spcAft>
          </a:pPr>
          <a:r>
            <a:rPr lang="ru-RU" sz="1400" b="1" kern="1200" cap="none" spc="100" baseline="0" dirty="0" smtClean="0">
              <a:ln w="11430"/>
              <a:solidFill>
                <a:srgbClr val="F8F8F8"/>
              </a:solidFill>
              <a:effectLst>
                <a:outerShdw blurRad="38100" dist="38100" dir="2700000" algn="tl">
                  <a:srgbClr val="000000">
                    <a:alpha val="43137"/>
                  </a:srgbClr>
                </a:outerShdw>
              </a:effectLst>
            </a:rPr>
            <a:t>Проектирование и технологические присоединения к сетям ФОК на территории района -  </a:t>
          </a:r>
          <a:r>
            <a:rPr lang="ru-RU" sz="1400" b="1" kern="1200" cap="none" spc="100" baseline="0" dirty="0" smtClean="0">
              <a:ln w="11430"/>
              <a:solidFill>
                <a:schemeClr val="bg2"/>
              </a:solidFill>
              <a:effectLst>
                <a:outerShdw blurRad="38100" dist="38100" dir="2700000" algn="tl">
                  <a:srgbClr val="000000">
                    <a:alpha val="43137"/>
                  </a:srgbClr>
                </a:outerShdw>
              </a:effectLst>
            </a:rPr>
            <a:t>54,7 млн. руб</a:t>
          </a:r>
          <a:r>
            <a:rPr lang="ru-RU" sz="1400" b="1" kern="1200" cap="none" spc="100" baseline="0" dirty="0" smtClean="0">
              <a:ln w="11430"/>
              <a:solidFill>
                <a:srgbClr val="F8F8F8"/>
              </a:solidFill>
              <a:effectLst>
                <a:outerShdw blurRad="38100" dist="38100" dir="2700000" algn="tl">
                  <a:srgbClr val="000000">
                    <a:alpha val="43137"/>
                  </a:srgbClr>
                </a:outerShdw>
              </a:effectLst>
            </a:rPr>
            <a:t>.</a:t>
          </a:r>
          <a:endParaRPr lang="ru-RU" sz="1400" b="1" kern="1200" cap="none" spc="100" baseline="0" dirty="0">
            <a:ln w="11430"/>
            <a:solidFill>
              <a:srgbClr val="F8F8F8"/>
            </a:solidFill>
            <a:effectLst>
              <a:outerShdw blurRad="38100" dist="38100" dir="2700000" algn="tl">
                <a:srgbClr val="000000">
                  <a:alpha val="43137"/>
                </a:srgbClr>
              </a:outerShdw>
            </a:effectLst>
          </a:endParaRPr>
        </a:p>
      </dsp:txBody>
      <dsp:txXfrm>
        <a:off x="0" y="5117100"/>
        <a:ext cx="8568952" cy="49859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19040" cy="492922"/>
          </a:xfrm>
          <a:prstGeom prst="rect">
            <a:avLst/>
          </a:prstGeom>
        </p:spPr>
        <p:txBody>
          <a:bodyPr vert="horz" lIns="90553" tIns="45277" rIns="90553" bIns="45277" rtlCol="0"/>
          <a:lstStyle>
            <a:lvl1pPr algn="l">
              <a:defRPr sz="1200"/>
            </a:lvl1pPr>
          </a:lstStyle>
          <a:p>
            <a:endParaRPr lang="ru-RU"/>
          </a:p>
        </p:txBody>
      </p:sp>
      <p:sp>
        <p:nvSpPr>
          <p:cNvPr id="3" name="Дата 2"/>
          <p:cNvSpPr>
            <a:spLocks noGrp="1"/>
          </p:cNvSpPr>
          <p:nvPr>
            <p:ph type="dt" sz="quarter" idx="1"/>
          </p:nvPr>
        </p:nvSpPr>
        <p:spPr>
          <a:xfrm>
            <a:off x="3815155" y="1"/>
            <a:ext cx="2919040" cy="492922"/>
          </a:xfrm>
          <a:prstGeom prst="rect">
            <a:avLst/>
          </a:prstGeom>
        </p:spPr>
        <p:txBody>
          <a:bodyPr vert="horz" lIns="90553" tIns="45277" rIns="90553" bIns="45277" rtlCol="0"/>
          <a:lstStyle>
            <a:lvl1pPr algn="r">
              <a:defRPr sz="1200"/>
            </a:lvl1pPr>
          </a:lstStyle>
          <a:p>
            <a:fld id="{AEE1F424-9BBA-40D2-8024-C9BED2974EEA}" type="datetimeFigureOut">
              <a:rPr lang="ru-RU" smtClean="0"/>
              <a:pPr/>
              <a:t>09.06.2022</a:t>
            </a:fld>
            <a:endParaRPr lang="ru-RU"/>
          </a:p>
        </p:txBody>
      </p:sp>
      <p:sp>
        <p:nvSpPr>
          <p:cNvPr id="4" name="Нижний колонтитул 3"/>
          <p:cNvSpPr>
            <a:spLocks noGrp="1"/>
          </p:cNvSpPr>
          <p:nvPr>
            <p:ph type="ftr" sz="quarter" idx="2"/>
          </p:nvPr>
        </p:nvSpPr>
        <p:spPr>
          <a:xfrm>
            <a:off x="1" y="9371818"/>
            <a:ext cx="2919040" cy="492921"/>
          </a:xfrm>
          <a:prstGeom prst="rect">
            <a:avLst/>
          </a:prstGeom>
        </p:spPr>
        <p:txBody>
          <a:bodyPr vert="horz" lIns="90553" tIns="45277" rIns="90553" bIns="45277" rtlCol="0" anchor="b"/>
          <a:lstStyle>
            <a:lvl1pPr algn="l">
              <a:defRPr sz="1200"/>
            </a:lvl1pPr>
          </a:lstStyle>
          <a:p>
            <a:endParaRPr lang="ru-RU"/>
          </a:p>
        </p:txBody>
      </p:sp>
      <p:sp>
        <p:nvSpPr>
          <p:cNvPr id="5" name="Номер слайда 4"/>
          <p:cNvSpPr>
            <a:spLocks noGrp="1"/>
          </p:cNvSpPr>
          <p:nvPr>
            <p:ph type="sldNum" sz="quarter" idx="3"/>
          </p:nvPr>
        </p:nvSpPr>
        <p:spPr>
          <a:xfrm>
            <a:off x="3815155" y="9371818"/>
            <a:ext cx="2919040" cy="492921"/>
          </a:xfrm>
          <a:prstGeom prst="rect">
            <a:avLst/>
          </a:prstGeom>
        </p:spPr>
        <p:txBody>
          <a:bodyPr vert="horz" lIns="90553" tIns="45277" rIns="90553" bIns="45277" rtlCol="0" anchor="b"/>
          <a:lstStyle>
            <a:lvl1pPr algn="r">
              <a:defRPr sz="1200"/>
            </a:lvl1pPr>
          </a:lstStyle>
          <a:p>
            <a:fld id="{574BB70C-0ABF-42BE-B2E6-1CABBC0D3379}" type="slidenum">
              <a:rPr lang="ru-RU" smtClean="0"/>
              <a:pPr/>
              <a:t>‹#›</a:t>
            </a:fld>
            <a:endParaRPr lang="ru-RU"/>
          </a:p>
        </p:txBody>
      </p:sp>
    </p:spTree>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4" y="4"/>
            <a:ext cx="2918830" cy="493315"/>
          </a:xfrm>
          <a:prstGeom prst="rect">
            <a:avLst/>
          </a:prstGeom>
        </p:spPr>
        <p:txBody>
          <a:bodyPr vert="horz" lIns="90533" tIns="45269" rIns="90533" bIns="45269" rtlCol="0"/>
          <a:lstStyle>
            <a:lvl1pPr algn="l">
              <a:defRPr sz="1200"/>
            </a:lvl1pPr>
          </a:lstStyle>
          <a:p>
            <a:endParaRPr lang="ru-RU"/>
          </a:p>
        </p:txBody>
      </p:sp>
      <p:sp>
        <p:nvSpPr>
          <p:cNvPr id="3" name="Дата 2"/>
          <p:cNvSpPr>
            <a:spLocks noGrp="1"/>
          </p:cNvSpPr>
          <p:nvPr>
            <p:ph type="dt" idx="1"/>
          </p:nvPr>
        </p:nvSpPr>
        <p:spPr>
          <a:xfrm>
            <a:off x="3815378" y="4"/>
            <a:ext cx="2918830" cy="493315"/>
          </a:xfrm>
          <a:prstGeom prst="rect">
            <a:avLst/>
          </a:prstGeom>
        </p:spPr>
        <p:txBody>
          <a:bodyPr vert="horz" lIns="90533" tIns="45269" rIns="90533" bIns="45269" rtlCol="0"/>
          <a:lstStyle>
            <a:lvl1pPr algn="r">
              <a:defRPr sz="1200"/>
            </a:lvl1pPr>
          </a:lstStyle>
          <a:p>
            <a:fld id="{E943632B-ED4D-4F0E-BFB4-747E1F13F264}" type="datetimeFigureOut">
              <a:rPr lang="ru-RU" smtClean="0"/>
              <a:pPr/>
              <a:t>09.06.2022</a:t>
            </a:fld>
            <a:endParaRPr lang="ru-RU"/>
          </a:p>
        </p:txBody>
      </p:sp>
      <p:sp>
        <p:nvSpPr>
          <p:cNvPr id="4" name="Образ слайда 3"/>
          <p:cNvSpPr>
            <a:spLocks noGrp="1" noRot="1" noChangeAspect="1"/>
          </p:cNvSpPr>
          <p:nvPr>
            <p:ph type="sldImg" idx="2"/>
          </p:nvPr>
        </p:nvSpPr>
        <p:spPr>
          <a:xfrm>
            <a:off x="903288" y="739775"/>
            <a:ext cx="4929187" cy="3698875"/>
          </a:xfrm>
          <a:prstGeom prst="rect">
            <a:avLst/>
          </a:prstGeom>
          <a:noFill/>
          <a:ln w="12700">
            <a:solidFill>
              <a:prstClr val="black"/>
            </a:solidFill>
          </a:ln>
        </p:spPr>
        <p:txBody>
          <a:bodyPr vert="horz" lIns="90533" tIns="45269" rIns="90533" bIns="45269" rtlCol="0" anchor="ctr"/>
          <a:lstStyle/>
          <a:p>
            <a:endParaRPr lang="ru-RU"/>
          </a:p>
        </p:txBody>
      </p:sp>
      <p:sp>
        <p:nvSpPr>
          <p:cNvPr id="5" name="Заметки 4"/>
          <p:cNvSpPr>
            <a:spLocks noGrp="1"/>
          </p:cNvSpPr>
          <p:nvPr>
            <p:ph type="body" sz="quarter" idx="3"/>
          </p:nvPr>
        </p:nvSpPr>
        <p:spPr>
          <a:xfrm>
            <a:off x="673577" y="4686499"/>
            <a:ext cx="5388610" cy="4439841"/>
          </a:xfrm>
          <a:prstGeom prst="rect">
            <a:avLst/>
          </a:prstGeom>
        </p:spPr>
        <p:txBody>
          <a:bodyPr vert="horz" lIns="90533" tIns="45269" rIns="90533" bIns="45269"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4" y="9371287"/>
            <a:ext cx="2918830" cy="493315"/>
          </a:xfrm>
          <a:prstGeom prst="rect">
            <a:avLst/>
          </a:prstGeom>
        </p:spPr>
        <p:txBody>
          <a:bodyPr vert="horz" lIns="90533" tIns="45269" rIns="90533" bIns="45269" rtlCol="0" anchor="b"/>
          <a:lstStyle>
            <a:lvl1pPr algn="l">
              <a:defRPr sz="1200"/>
            </a:lvl1pPr>
          </a:lstStyle>
          <a:p>
            <a:endParaRPr lang="ru-RU"/>
          </a:p>
        </p:txBody>
      </p:sp>
      <p:sp>
        <p:nvSpPr>
          <p:cNvPr id="7" name="Номер слайда 6"/>
          <p:cNvSpPr>
            <a:spLocks noGrp="1"/>
          </p:cNvSpPr>
          <p:nvPr>
            <p:ph type="sldNum" sz="quarter" idx="5"/>
          </p:nvPr>
        </p:nvSpPr>
        <p:spPr>
          <a:xfrm>
            <a:off x="3815378" y="9371287"/>
            <a:ext cx="2918830" cy="493315"/>
          </a:xfrm>
          <a:prstGeom prst="rect">
            <a:avLst/>
          </a:prstGeom>
        </p:spPr>
        <p:txBody>
          <a:bodyPr vert="horz" lIns="90533" tIns="45269" rIns="90533" bIns="45269" rtlCol="0" anchor="b"/>
          <a:lstStyle>
            <a:lvl1pPr algn="r">
              <a:defRPr sz="1200"/>
            </a:lvl1pPr>
          </a:lstStyle>
          <a:p>
            <a:fld id="{6E489C79-826F-42AB-A2F6-AF258AC52506}" type="slidenum">
              <a:rPr lang="ru-RU" smtClean="0"/>
              <a:pPr/>
              <a:t>‹#›</a:t>
            </a:fld>
            <a:endParaRPr lang="ru-RU"/>
          </a:p>
        </p:txBody>
      </p:sp>
    </p:spTree>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2</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3</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4</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5</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6</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7</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8</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9</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10</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11</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12</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13</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14</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17</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18</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19</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E489C79-826F-42AB-A2F6-AF258AC52506}" type="slidenum">
              <a:rPr lang="ru-RU" smtClean="0"/>
              <a:pPr/>
              <a:t>20</a:t>
            </a:fld>
            <a:endParaRPr lang="ru-RU" dirty="0"/>
          </a:p>
        </p:txBody>
      </p:sp>
      <p:sp>
        <p:nvSpPr>
          <p:cNvPr id="5" name="Верхний колонтитул 4"/>
          <p:cNvSpPr>
            <a:spLocks noGrp="1"/>
          </p:cNvSpPr>
          <p:nvPr>
            <p:ph type="hdr" sz="quarter" idx="11"/>
          </p:nvPr>
        </p:nvSpPr>
        <p:spPr/>
        <p:txBody>
          <a:bodyPr/>
          <a:lstStyle/>
          <a:p>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920858E-F0F0-4D22-A480-505C406C1A28}" type="datetime1">
              <a:rPr lang="ru-RU" smtClean="0"/>
              <a:pPr/>
              <a:t>09.06.2022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C111DFA-A733-4305-AA7C-4B6E7B1FBDA9}" type="datetime1">
              <a:rPr lang="ru-RU" smtClean="0"/>
              <a:pPr/>
              <a:t>09.06.2022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C3E450A-E93A-43B8-B5B5-6907A75764F7}" type="datetime1">
              <a:rPr lang="ru-RU" smtClean="0"/>
              <a:pPr/>
              <a:t>09.06.2022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A22C3E7-51BB-4857-9E31-248511EBEB61}" type="datetime1">
              <a:rPr lang="ru-RU" smtClean="0"/>
              <a:pPr/>
              <a:t>09.06.2022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B795BE2-A8BC-480D-8998-E6C352A91E1F}" type="datetime1">
              <a:rPr lang="ru-RU" smtClean="0"/>
              <a:pPr/>
              <a:t>09.06.2022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6E9CC98-5045-426F-846B-BEF44A01FC69}" type="datetime1">
              <a:rPr lang="ru-RU" smtClean="0"/>
              <a:pPr/>
              <a:t>09.06.2022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F8EB1C2-DDE2-4245-8217-622B5348670B}" type="datetime1">
              <a:rPr lang="ru-RU" smtClean="0"/>
              <a:pPr/>
              <a:t>09.06.2022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21DDB7B-D709-4BCB-9182-2565E7A708D8}" type="datetime1">
              <a:rPr lang="ru-RU" smtClean="0"/>
              <a:pPr/>
              <a:t>09.06.2022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043B05B-0BCD-4425-8B6C-74BC10106F03}" type="datetime1">
              <a:rPr lang="ru-RU" smtClean="0"/>
              <a:pPr/>
              <a:t>09.06.2022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856FF6-FA35-416D-A765-67038B8227E9}" type="datetime1">
              <a:rPr lang="ru-RU" smtClean="0"/>
              <a:pPr/>
              <a:t>09.06.2022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BDCE885-1527-4C73-B351-58C265AC8309}" type="datetime1">
              <a:rPr lang="ru-RU" smtClean="0"/>
              <a:pPr/>
              <a:t>09.06.2022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72D020E-DEE0-42A1-A10C-5266A8EE84E0}" type="slidenum">
              <a:rPr lang="ru-RU" smtClean="0"/>
              <a:pPr/>
              <a:t>‹#›</a:t>
            </a:fld>
            <a:endParaRPr lang="ru-RU"/>
          </a:p>
        </p:txBody>
      </p:sp>
    </p:spTree>
  </p:cSld>
  <p:clrMapOvr>
    <a:masterClrMapping/>
  </p:clrMapOvr>
  <p:transition spd="slow">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gs>
            <a:gs pos="25000">
              <a:srgbClr val="00B0F0"/>
            </a:gs>
            <a:gs pos="50000">
              <a:srgbClr val="9EE73D"/>
            </a:gs>
          </a:gsLst>
          <a:lin ang="5400000" scaled="0"/>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0B2860-E7D6-4A99-9585-D038E529EF20}" type="datetime1">
              <a:rPr lang="ru-RU" smtClean="0"/>
              <a:pPr/>
              <a:t>09.06.2022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2D020E-DEE0-42A1-A10C-5266A8EE84E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ransition spd="slow">
    <p:zoom/>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chart" Target="../charts/chart8.xml"/><Relationship Id="rId2" Type="http://schemas.openxmlformats.org/officeDocument/2006/relationships/chart" Target="../charts/chart3.xml"/><Relationship Id="rId1" Type="http://schemas.openxmlformats.org/officeDocument/2006/relationships/slideLayout" Target="../slideLayouts/slideLayout6.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6.xml"/><Relationship Id="rId5" Type="http://schemas.openxmlformats.org/officeDocument/2006/relationships/chart" Target="../charts/chart12.xml"/><Relationship Id="rId4" Type="http://schemas.openxmlformats.org/officeDocument/2006/relationships/chart" Target="../charts/char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7358082" y="6286520"/>
            <a:ext cx="2133600" cy="365125"/>
          </a:xfrm>
        </p:spPr>
        <p:txBody>
          <a:bodyPr/>
          <a:lstStyle/>
          <a:p>
            <a:r>
              <a:rPr lang="ru-RU" dirty="0" smtClean="0">
                <a:solidFill>
                  <a:schemeClr val="tx1">
                    <a:lumMod val="50000"/>
                    <a:lumOff val="50000"/>
                  </a:schemeClr>
                </a:solidFill>
              </a:rPr>
              <a:t>1</a:t>
            </a:r>
            <a:endParaRPr lang="ru-RU" dirty="0">
              <a:solidFill>
                <a:schemeClr val="tx1">
                  <a:lumMod val="50000"/>
                  <a:lumOff val="50000"/>
                </a:schemeClr>
              </a:solidFill>
            </a:endParaRPr>
          </a:p>
        </p:txBody>
      </p:sp>
      <p:pic>
        <p:nvPicPr>
          <p:cNvPr id="9" name="Рисунок 8" descr="1200px-Coat_of_arms_of_Vsevolojsky_district,_Leningrad_oblast,_Russia.svg.png"/>
          <p:cNvPicPr>
            <a:picLocks noChangeAspect="1"/>
          </p:cNvPicPr>
          <p:nvPr/>
        </p:nvPicPr>
        <p:blipFill>
          <a:blip r:embed="rId3" cstate="print">
            <a:lum bright="30000" contrast="-30000"/>
          </a:blip>
          <a:stretch>
            <a:fillRect/>
          </a:stretch>
        </p:blipFill>
        <p:spPr>
          <a:xfrm>
            <a:off x="726620" y="2348880"/>
            <a:ext cx="2748008" cy="3240360"/>
          </a:xfrm>
          <a:prstGeom prst="rect">
            <a:avLst/>
          </a:prstGeom>
          <a:effectLst>
            <a:glow rad="101600">
              <a:schemeClr val="accent2">
                <a:satMod val="175000"/>
                <a:alpha val="40000"/>
              </a:schemeClr>
            </a:glow>
            <a:softEdge rad="12700"/>
          </a:effectLst>
        </p:spPr>
      </p:pic>
      <p:sp>
        <p:nvSpPr>
          <p:cNvPr id="3" name="Прямоугольник 2"/>
          <p:cNvSpPr/>
          <p:nvPr/>
        </p:nvSpPr>
        <p:spPr>
          <a:xfrm>
            <a:off x="612576" y="332656"/>
            <a:ext cx="9144000" cy="1343958"/>
          </a:xfrm>
          <a:prstGeom prst="rect">
            <a:avLst/>
          </a:prstGeom>
        </p:spPr>
        <p:txBody>
          <a:bodyPr wrap="square">
            <a:spAutoFit/>
          </a:bodyPr>
          <a:lstStyle/>
          <a:p>
            <a:pPr>
              <a:lnSpc>
                <a:spcPts val="4000"/>
              </a:lnSpc>
              <a:defRPr/>
            </a:pPr>
            <a:r>
              <a:rPr lang="ru-RU" sz="2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БЮДЖЕТ ДЛЯ ГРАЖДАН</a:t>
            </a:r>
          </a:p>
          <a:p>
            <a:pPr>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По проекту решения совета депутатов об исполнении бюджета муниципального образования «Всеволожский муниципальный </a:t>
            </a:r>
          </a:p>
          <a:p>
            <a:pPr>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район» Ленинградской области  за 2021 год </a:t>
            </a:r>
            <a:endParaRPr lang="ru-RU" sz="1600" b="1" dirty="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spTree>
  </p:cSld>
  <p:clrMapOvr>
    <a:masterClrMapping/>
  </p:clrMapOvr>
  <p:transition spd="slow">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a:xfrm>
            <a:off x="7358082" y="6286520"/>
            <a:ext cx="2133600" cy="365125"/>
          </a:xfrm>
        </p:spPr>
        <p:txBody>
          <a:bodyPr/>
          <a:lstStyle/>
          <a:p>
            <a:r>
              <a:rPr lang="ru-RU" dirty="0" smtClean="0">
                <a:solidFill>
                  <a:schemeClr val="tx1">
                    <a:lumMod val="50000"/>
                    <a:lumOff val="50000"/>
                  </a:schemeClr>
                </a:solidFill>
              </a:rPr>
              <a:t>1</a:t>
            </a:r>
            <a:endParaRPr lang="ru-RU" dirty="0">
              <a:solidFill>
                <a:schemeClr val="tx1">
                  <a:lumMod val="50000"/>
                  <a:lumOff val="50000"/>
                </a:schemeClr>
              </a:solidFill>
            </a:endParaRPr>
          </a:p>
        </p:txBody>
      </p:sp>
      <p:sp>
        <p:nvSpPr>
          <p:cNvPr id="3" name="Вертикальный свиток 2"/>
          <p:cNvSpPr/>
          <p:nvPr/>
        </p:nvSpPr>
        <p:spPr>
          <a:xfrm>
            <a:off x="179512" y="548680"/>
            <a:ext cx="8712968" cy="5356711"/>
          </a:xfrm>
          <a:prstGeom prst="verticalScroll">
            <a:avLst>
              <a:gd name="adj" fmla="val 3783"/>
            </a:avLst>
          </a:prstGeom>
          <a:gradFill>
            <a:gsLst>
              <a:gs pos="0">
                <a:srgbClr val="8488C4"/>
              </a:gs>
              <a:gs pos="53000">
                <a:srgbClr val="D4DEFF"/>
              </a:gs>
              <a:gs pos="83000">
                <a:srgbClr val="D4DEFF"/>
              </a:gs>
              <a:gs pos="100000">
                <a:srgbClr val="96AB94"/>
              </a:gs>
            </a:gsLst>
            <a:lin ang="5400000" scaled="0"/>
          </a:gradFill>
          <a:ln w="19050">
            <a:solidFill>
              <a:schemeClr val="tx1">
                <a:lumMod val="75000"/>
                <a:lumOff val="25000"/>
              </a:schemeClr>
            </a:solidFill>
          </a:ln>
        </p:spPr>
        <p:style>
          <a:lnRef idx="3">
            <a:schemeClr val="lt1"/>
          </a:lnRef>
          <a:fillRef idx="1">
            <a:schemeClr val="accent2"/>
          </a:fillRef>
          <a:effectRef idx="1">
            <a:schemeClr val="accent2"/>
          </a:effectRef>
          <a:fontRef idx="minor">
            <a:schemeClr val="lt1"/>
          </a:fontRef>
        </p:style>
        <p:txBody>
          <a:bodyPr wrap="square">
            <a:spAutoFit/>
          </a:bodyPr>
          <a:lstStyle/>
          <a:p>
            <a:pPr>
              <a:defRPr/>
            </a:pPr>
            <a:r>
              <a:rPr lang="ru-RU" sz="1700" b="1" dirty="0" smtClean="0"/>
              <a:t>    </a:t>
            </a:r>
            <a:r>
              <a:rPr lang="ru-RU" sz="1700" b="1" i="1" dirty="0" smtClean="0">
                <a:solidFill>
                  <a:schemeClr val="tx1">
                    <a:lumMod val="85000"/>
                    <a:lumOff val="15000"/>
                  </a:schemeClr>
                </a:solidFill>
                <a:latin typeface="Book Antiqua" pitchFamily="18" charset="0"/>
              </a:rPr>
              <a:t>Всеволожский район был создан в 1936 году. Его административным центром стал поселок Всеволожский, который в 1963 году был переименован в город Всеволожск. С 1 января 2006 года Всеволожский район получил статус муниципального района, в нём были образованы городские и сельские поселения.</a:t>
            </a:r>
          </a:p>
          <a:p>
            <a:pPr>
              <a:defRPr/>
            </a:pPr>
            <a:endParaRPr lang="ru-RU" sz="1700" b="1" i="1" dirty="0" smtClean="0">
              <a:solidFill>
                <a:schemeClr val="tx1">
                  <a:lumMod val="85000"/>
                  <a:lumOff val="15000"/>
                </a:schemeClr>
              </a:solidFill>
              <a:latin typeface="Book Antiqua" pitchFamily="18" charset="0"/>
            </a:endParaRPr>
          </a:p>
          <a:p>
            <a:pPr>
              <a:defRPr/>
            </a:pPr>
            <a:r>
              <a:rPr lang="ru-RU" sz="1700" b="1" i="1" dirty="0" smtClean="0">
                <a:solidFill>
                  <a:schemeClr val="tx1">
                    <a:lumMod val="85000"/>
                    <a:lumOff val="15000"/>
                  </a:schemeClr>
                </a:solidFill>
                <a:latin typeface="Book Antiqua" pitchFamily="18" charset="0"/>
              </a:rPr>
              <a:t>    На территории Всеволожского района расположены 10 городских и 9 сельских поселений. Всеволожский район является крупнейшим по населению муниципальным районом России, в нем проживает 473,5 тысячи человек.</a:t>
            </a:r>
          </a:p>
          <a:p>
            <a:pPr>
              <a:defRPr/>
            </a:pPr>
            <a:endParaRPr lang="ru-RU" sz="1700" b="1" i="1" dirty="0" smtClean="0">
              <a:solidFill>
                <a:schemeClr val="tx1">
                  <a:lumMod val="85000"/>
                  <a:lumOff val="15000"/>
                </a:schemeClr>
              </a:solidFill>
              <a:latin typeface="Book Antiqua" pitchFamily="18" charset="0"/>
            </a:endParaRPr>
          </a:p>
          <a:p>
            <a:pPr>
              <a:defRPr/>
            </a:pPr>
            <a:r>
              <a:rPr lang="ru-RU" sz="1700" b="1" i="1" dirty="0" smtClean="0">
                <a:solidFill>
                  <a:schemeClr val="tx1">
                    <a:lumMod val="85000"/>
                    <a:lumOff val="15000"/>
                  </a:schemeClr>
                </a:solidFill>
                <a:latin typeface="Book Antiqua" pitchFamily="18" charset="0"/>
              </a:rPr>
              <a:t>    Территория Всеволожского района расположена в юго-восточной части Карельского перешейка между городом Санкт-Петербургом и Ладожским озером. Всеволожский район входит в состав Ленинградской области. С юга на север он простирается на 82 км,  а с востока на запад на 52 км. Восточная граница является побережьем Ладожского озера. С севера он граничит с </a:t>
            </a:r>
            <a:r>
              <a:rPr lang="ru-RU" sz="1700" b="1" i="1" dirty="0" err="1" smtClean="0">
                <a:solidFill>
                  <a:schemeClr val="tx1">
                    <a:lumMod val="85000"/>
                    <a:lumOff val="15000"/>
                  </a:schemeClr>
                </a:solidFill>
                <a:latin typeface="Book Antiqua" pitchFamily="18" charset="0"/>
              </a:rPr>
              <a:t>Приозерским</a:t>
            </a:r>
            <a:r>
              <a:rPr lang="ru-RU" sz="1700" b="1" i="1" dirty="0" smtClean="0">
                <a:solidFill>
                  <a:schemeClr val="tx1">
                    <a:lumMod val="85000"/>
                    <a:lumOff val="15000"/>
                  </a:schemeClr>
                </a:solidFill>
                <a:latin typeface="Book Antiqua" pitchFamily="18" charset="0"/>
              </a:rPr>
              <a:t> районом, с северо-запада - с Выборгским. С юга на протяжении 44 км он ограничен Невой, а с запада - городской чертой Санкт-Петербурга.</a:t>
            </a:r>
          </a:p>
          <a:p>
            <a:pPr>
              <a:defRPr/>
            </a:pPr>
            <a:endParaRPr lang="ru-RU" sz="1700" b="1" i="1" dirty="0" smtClean="0">
              <a:solidFill>
                <a:schemeClr val="tx1">
                  <a:lumMod val="85000"/>
                  <a:lumOff val="15000"/>
                </a:schemeClr>
              </a:solidFill>
              <a:latin typeface="Book Antiqua" pitchFamily="18" charset="0"/>
            </a:endParaRPr>
          </a:p>
          <a:p>
            <a:pPr>
              <a:defRPr/>
            </a:pPr>
            <a:r>
              <a:rPr lang="ru-RU" sz="1700" b="1" i="1" dirty="0" smtClean="0">
                <a:solidFill>
                  <a:schemeClr val="tx1">
                    <a:lumMod val="85000"/>
                    <a:lumOff val="15000"/>
                  </a:schemeClr>
                </a:solidFill>
                <a:latin typeface="Book Antiqua" pitchFamily="18" charset="0"/>
              </a:rPr>
              <a:t>    Общая площадь Всеволожского района– 3 тысячи квадратных километров. </a:t>
            </a:r>
            <a:endParaRPr lang="ru-RU" sz="1700" b="1" i="1" dirty="0">
              <a:solidFill>
                <a:schemeClr val="tx1">
                  <a:lumMod val="85000"/>
                  <a:lumOff val="15000"/>
                </a:schemeClr>
              </a:solidFill>
              <a:latin typeface="Book Antiqua" pitchFamily="18" charset="0"/>
            </a:endParaRPr>
          </a:p>
        </p:txBody>
      </p:sp>
    </p:spTree>
  </p:cSld>
  <p:clrMapOvr>
    <a:masterClrMapping/>
  </p:clrMapOvr>
  <p:transition spd="slow">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cstate="print"/>
          <a:srcRect/>
          <a:stretch>
            <a:fillRect/>
          </a:stretch>
        </p:blipFill>
        <p:spPr bwMode="auto">
          <a:xfrm>
            <a:off x="4716016" y="1052736"/>
            <a:ext cx="4342784" cy="5640582"/>
          </a:xfrm>
          <a:prstGeom prst="rect">
            <a:avLst/>
          </a:prstGeom>
          <a:noFill/>
          <a:ln w="9525">
            <a:noFill/>
            <a:miter lim="800000"/>
            <a:headEnd/>
            <a:tailEnd/>
          </a:ln>
          <a:effectLst>
            <a:glow rad="63500">
              <a:schemeClr val="accent2">
                <a:satMod val="175000"/>
                <a:alpha val="40000"/>
              </a:schemeClr>
            </a:glow>
          </a:effectLst>
        </p:spPr>
      </p:pic>
      <p:sp>
        <p:nvSpPr>
          <p:cNvPr id="3" name="Прямоугольник 2"/>
          <p:cNvSpPr/>
          <p:nvPr/>
        </p:nvSpPr>
        <p:spPr>
          <a:xfrm>
            <a:off x="0" y="-37256"/>
            <a:ext cx="9144000" cy="707886"/>
          </a:xfrm>
          <a:prstGeom prst="rect">
            <a:avLst/>
          </a:prstGeom>
        </p:spPr>
        <p:txBody>
          <a:bodyPr wrap="square" anchor="ctr">
            <a:spAutoFit/>
          </a:bodyPr>
          <a:lstStyle/>
          <a:p>
            <a:pPr algn="ctr">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Административно-территориальное деление Всеволожского района. Карта с границами поселений и их наименования.</a:t>
            </a:r>
          </a:p>
        </p:txBody>
      </p:sp>
      <p:sp>
        <p:nvSpPr>
          <p:cNvPr id="46" name="Прямоугольник 45"/>
          <p:cNvSpPr/>
          <p:nvPr/>
        </p:nvSpPr>
        <p:spPr>
          <a:xfrm>
            <a:off x="683568" y="908720"/>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Агалатовское сельское поселение</a:t>
            </a:r>
          </a:p>
        </p:txBody>
      </p:sp>
      <p:sp>
        <p:nvSpPr>
          <p:cNvPr id="47" name="TextBox 46"/>
          <p:cNvSpPr txBox="1"/>
          <p:nvPr/>
        </p:nvSpPr>
        <p:spPr>
          <a:xfrm>
            <a:off x="5436096" y="2636912"/>
            <a:ext cx="490840" cy="369332"/>
          </a:xfrm>
          <a:prstGeom prst="rect">
            <a:avLst/>
          </a:prstGeom>
          <a:noFill/>
          <a:ln>
            <a:noFill/>
          </a:ln>
        </p:spPr>
        <p:txBody>
          <a:bodyPr wrap="none" rtlCol="0">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①</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1" name="TextBox 50"/>
          <p:cNvSpPr txBox="1"/>
          <p:nvPr/>
        </p:nvSpPr>
        <p:spPr>
          <a:xfrm>
            <a:off x="323528" y="937295"/>
            <a:ext cx="360040" cy="5443157"/>
          </a:xfrm>
          <a:prstGeom prst="rect">
            <a:avLst/>
          </a:prstGeom>
          <a:noFill/>
        </p:spPr>
        <p:txBody>
          <a:bodyPr wrap="square" rtlCol="0">
            <a:spAutoFit/>
          </a:bodyPr>
          <a:lstStyle/>
          <a:p>
            <a:pPr algn="ctr">
              <a:lnSpc>
                <a:spcPts val="2200"/>
              </a:lnSpc>
            </a:pPr>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①</a:t>
            </a:r>
            <a:endParaRPr lang="en-US" dirty="0" smtClean="0">
              <a:ln w="12700" cmpd="sng">
                <a:solidFill>
                  <a:srgbClr val="FFFFFF"/>
                </a:solidFill>
                <a:prstDash val="solid"/>
              </a:ln>
              <a:solidFill>
                <a:srgbClr val="FFFFFF"/>
              </a:solidFill>
              <a:effectLst>
                <a:outerShdw blurRad="63500" dir="3600000" algn="tl" rotWithShape="0">
                  <a:srgbClr val="000000">
                    <a:alpha val="70000"/>
                  </a:srgbClr>
                </a:outerShdw>
              </a:effectLst>
            </a:endParaRPr>
          </a:p>
          <a:p>
            <a:pPr algn="ctr">
              <a:lnSpc>
                <a:spcPts val="2200"/>
              </a:lnSpc>
            </a:pPr>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②③④⑤⑥⑦⑧⑨⑩⑪⑫⑬⑭⑮⑯⑰⑱⑲</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8" name="Прямоугольник 57"/>
          <p:cNvSpPr/>
          <p:nvPr/>
        </p:nvSpPr>
        <p:spPr>
          <a:xfrm>
            <a:off x="683568" y="1177702"/>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Бугровское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59" name="Прямоугольник 58"/>
          <p:cNvSpPr/>
          <p:nvPr/>
        </p:nvSpPr>
        <p:spPr>
          <a:xfrm>
            <a:off x="683568" y="1475259"/>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Город Всеволожск</a:t>
            </a:r>
          </a:p>
        </p:txBody>
      </p:sp>
      <p:sp>
        <p:nvSpPr>
          <p:cNvPr id="60" name="Прямоугольник 59"/>
          <p:cNvSpPr/>
          <p:nvPr/>
        </p:nvSpPr>
        <p:spPr>
          <a:xfrm>
            <a:off x="683568" y="1753766"/>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Заневское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городское поселение</a:t>
            </a:r>
          </a:p>
        </p:txBody>
      </p:sp>
      <p:sp>
        <p:nvSpPr>
          <p:cNvPr id="61" name="Прямоугольник 60"/>
          <p:cNvSpPr/>
          <p:nvPr/>
        </p:nvSpPr>
        <p:spPr>
          <a:xfrm>
            <a:off x="683568" y="2032273"/>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Колтушское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62" name="Прямоугольник 61"/>
          <p:cNvSpPr/>
          <p:nvPr/>
        </p:nvSpPr>
        <p:spPr>
          <a:xfrm>
            <a:off x="683568" y="2310780"/>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Кузьмоловское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городское поселение</a:t>
            </a:r>
          </a:p>
        </p:txBody>
      </p:sp>
      <p:sp>
        <p:nvSpPr>
          <p:cNvPr id="63" name="Прямоугольник 62"/>
          <p:cNvSpPr/>
          <p:nvPr/>
        </p:nvSpPr>
        <p:spPr>
          <a:xfrm>
            <a:off x="683568" y="2593479"/>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Куйвозовское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64" name="Прямоугольник 63"/>
          <p:cNvSpPr/>
          <p:nvPr/>
        </p:nvSpPr>
        <p:spPr>
          <a:xfrm>
            <a:off x="683568" y="2871986"/>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Лесколовское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65" name="Прямоугольник 64"/>
          <p:cNvSpPr/>
          <p:nvPr/>
        </p:nvSpPr>
        <p:spPr>
          <a:xfrm>
            <a:off x="683568" y="3140968"/>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Морозовское городское поселение</a:t>
            </a:r>
          </a:p>
        </p:txBody>
      </p:sp>
      <p:sp>
        <p:nvSpPr>
          <p:cNvPr id="66" name="Прямоугольник 65"/>
          <p:cNvSpPr/>
          <p:nvPr/>
        </p:nvSpPr>
        <p:spPr>
          <a:xfrm>
            <a:off x="683568" y="3419475"/>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Муринское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городское поселение</a:t>
            </a:r>
          </a:p>
        </p:txBody>
      </p:sp>
      <p:sp>
        <p:nvSpPr>
          <p:cNvPr id="67" name="Прямоугольник 66"/>
          <p:cNvSpPr/>
          <p:nvPr/>
        </p:nvSpPr>
        <p:spPr>
          <a:xfrm>
            <a:off x="683568" y="3697982"/>
            <a:ext cx="4392488"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Новодевяткинское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68" name="Прямоугольник 67"/>
          <p:cNvSpPr/>
          <p:nvPr/>
        </p:nvSpPr>
        <p:spPr>
          <a:xfrm>
            <a:off x="683568" y="3986014"/>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Рахьинское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городское поселение</a:t>
            </a:r>
          </a:p>
        </p:txBody>
      </p:sp>
      <p:sp>
        <p:nvSpPr>
          <p:cNvPr id="69" name="Прямоугольник 68"/>
          <p:cNvSpPr/>
          <p:nvPr/>
        </p:nvSpPr>
        <p:spPr>
          <a:xfrm>
            <a:off x="683568" y="4264521"/>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Романовское сельское поселение</a:t>
            </a:r>
          </a:p>
        </p:txBody>
      </p:sp>
      <p:sp>
        <p:nvSpPr>
          <p:cNvPr id="70" name="Прямоугольник 69"/>
          <p:cNvSpPr/>
          <p:nvPr/>
        </p:nvSpPr>
        <p:spPr>
          <a:xfrm>
            <a:off x="683568" y="4547220"/>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Свердловское городское поселение</a:t>
            </a:r>
          </a:p>
        </p:txBody>
      </p:sp>
      <p:sp>
        <p:nvSpPr>
          <p:cNvPr id="71" name="Прямоугольник 70"/>
          <p:cNvSpPr/>
          <p:nvPr/>
        </p:nvSpPr>
        <p:spPr>
          <a:xfrm>
            <a:off x="683568" y="4825727"/>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Город </a:t>
            </a:r>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Сертолово</a:t>
            </a:r>
            <a:endPar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2" name="Прямоугольник 71"/>
          <p:cNvSpPr/>
          <p:nvPr/>
        </p:nvSpPr>
        <p:spPr>
          <a:xfrm>
            <a:off x="683568" y="5100042"/>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Токсовское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городское поселение</a:t>
            </a:r>
          </a:p>
        </p:txBody>
      </p:sp>
      <p:sp>
        <p:nvSpPr>
          <p:cNvPr id="73" name="Прямоугольник 72"/>
          <p:cNvSpPr/>
          <p:nvPr/>
        </p:nvSpPr>
        <p:spPr>
          <a:xfrm>
            <a:off x="683568" y="5373216"/>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Щегловское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74" name="Прямоугольник 73"/>
          <p:cNvSpPr/>
          <p:nvPr/>
        </p:nvSpPr>
        <p:spPr>
          <a:xfrm>
            <a:off x="683568" y="5661248"/>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Юкковское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сельское поселение</a:t>
            </a:r>
          </a:p>
        </p:txBody>
      </p:sp>
      <p:sp>
        <p:nvSpPr>
          <p:cNvPr id="75" name="Прямоугольник 74"/>
          <p:cNvSpPr/>
          <p:nvPr/>
        </p:nvSpPr>
        <p:spPr>
          <a:xfrm>
            <a:off x="683568" y="5943947"/>
            <a:ext cx="4176464" cy="36004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pc="50" dirty="0" err="1" smtClean="0">
                <a:ln w="12700" cmpd="sng">
                  <a:solidFill>
                    <a:srgbClr val="FFFFFF"/>
                  </a:solidFill>
                  <a:prstDash val="solid"/>
                </a:ln>
                <a:solidFill>
                  <a:srgbClr val="FFFFFF"/>
                </a:solidFill>
                <a:effectLst>
                  <a:outerShdw blurRad="63500" dir="3600000" algn="tl" rotWithShape="0">
                    <a:srgbClr val="000000">
                      <a:alpha val="70000"/>
                    </a:srgbClr>
                  </a:outerShdw>
                </a:effectLst>
              </a:rPr>
              <a:t>Дубровское</a:t>
            </a:r>
            <a:r>
              <a:rPr lang="ru-RU" spc="50"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 городское поселение</a:t>
            </a:r>
          </a:p>
        </p:txBody>
      </p:sp>
      <p:sp>
        <p:nvSpPr>
          <p:cNvPr id="76" name="Прямоугольник 75"/>
          <p:cNvSpPr/>
          <p:nvPr/>
        </p:nvSpPr>
        <p:spPr>
          <a:xfrm>
            <a:off x="6169392" y="3789040"/>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②</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7" name="Прямоугольник 76"/>
          <p:cNvSpPr/>
          <p:nvPr/>
        </p:nvSpPr>
        <p:spPr>
          <a:xfrm>
            <a:off x="6889472" y="4571836"/>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③</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8" name="Прямоугольник 77"/>
          <p:cNvSpPr/>
          <p:nvPr/>
        </p:nvSpPr>
        <p:spPr>
          <a:xfrm>
            <a:off x="6732240" y="5291916"/>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④</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9" name="Прямоугольник 78"/>
          <p:cNvSpPr/>
          <p:nvPr/>
        </p:nvSpPr>
        <p:spPr>
          <a:xfrm>
            <a:off x="7753568" y="5517232"/>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⑤</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0" name="Прямоугольник 79"/>
          <p:cNvSpPr/>
          <p:nvPr/>
        </p:nvSpPr>
        <p:spPr>
          <a:xfrm>
            <a:off x="5508104" y="4221088"/>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⑥</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1" name="Прямоугольник 80"/>
          <p:cNvSpPr/>
          <p:nvPr/>
        </p:nvSpPr>
        <p:spPr>
          <a:xfrm>
            <a:off x="6660232" y="1844824"/>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⑦</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2" name="Прямоугольник 81"/>
          <p:cNvSpPr/>
          <p:nvPr/>
        </p:nvSpPr>
        <p:spPr>
          <a:xfrm>
            <a:off x="6241400" y="2852936"/>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⑧</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3" name="Прямоугольник 82"/>
          <p:cNvSpPr/>
          <p:nvPr/>
        </p:nvSpPr>
        <p:spPr>
          <a:xfrm>
            <a:off x="8257624" y="5013176"/>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⑨</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84" name="Прямоугольник 83"/>
          <p:cNvSpPr/>
          <p:nvPr/>
        </p:nvSpPr>
        <p:spPr>
          <a:xfrm>
            <a:off x="6097384" y="4653136"/>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⑩</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86" name="Прямая соединительная линия 85"/>
          <p:cNvCxnSpPr/>
          <p:nvPr/>
        </p:nvCxnSpPr>
        <p:spPr>
          <a:xfrm flipV="1">
            <a:off x="6456459" y="4631635"/>
            <a:ext cx="198783" cy="14312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2" name="Прямоугольник 91"/>
          <p:cNvSpPr/>
          <p:nvPr/>
        </p:nvSpPr>
        <p:spPr>
          <a:xfrm>
            <a:off x="5809352" y="4499828"/>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⑪</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93" name="Прямая соединительная линия 92"/>
          <p:cNvCxnSpPr/>
          <p:nvPr/>
        </p:nvCxnSpPr>
        <p:spPr>
          <a:xfrm flipH="1" flipV="1">
            <a:off x="8356821" y="6150334"/>
            <a:ext cx="304378" cy="13342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Прямоугольник 103"/>
          <p:cNvSpPr/>
          <p:nvPr/>
        </p:nvSpPr>
        <p:spPr>
          <a:xfrm>
            <a:off x="8257624" y="3789040"/>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⑫</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5" name="Прямоугольник 104"/>
          <p:cNvSpPr/>
          <p:nvPr/>
        </p:nvSpPr>
        <p:spPr>
          <a:xfrm>
            <a:off x="7393528" y="3429000"/>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⑬</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6" name="Прямоугольник 105"/>
          <p:cNvSpPr/>
          <p:nvPr/>
        </p:nvSpPr>
        <p:spPr>
          <a:xfrm>
            <a:off x="6817464" y="5795972"/>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⑭</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7" name="Прямоугольник 106"/>
          <p:cNvSpPr/>
          <p:nvPr/>
        </p:nvSpPr>
        <p:spPr>
          <a:xfrm>
            <a:off x="4945256" y="3563724"/>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⑮</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8" name="Прямоугольник 107"/>
          <p:cNvSpPr/>
          <p:nvPr/>
        </p:nvSpPr>
        <p:spPr>
          <a:xfrm>
            <a:off x="7033488" y="2996952"/>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⑯</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9" name="Прямоугольник 108"/>
          <p:cNvSpPr/>
          <p:nvPr/>
        </p:nvSpPr>
        <p:spPr>
          <a:xfrm>
            <a:off x="7825576" y="4715852"/>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⑰</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0" name="Прямоугольник 109"/>
          <p:cNvSpPr/>
          <p:nvPr/>
        </p:nvSpPr>
        <p:spPr>
          <a:xfrm>
            <a:off x="5017264" y="3131676"/>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⑱</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1" name="Прямоугольник 110"/>
          <p:cNvSpPr/>
          <p:nvPr/>
        </p:nvSpPr>
        <p:spPr>
          <a:xfrm>
            <a:off x="8539718" y="6150074"/>
            <a:ext cx="490840" cy="369332"/>
          </a:xfrm>
          <a:prstGeom prst="rect">
            <a:avLst/>
          </a:prstGeom>
        </p:spPr>
        <p:txBody>
          <a:bodyPr wrap="none">
            <a:spAutoFit/>
          </a:bodyPr>
          <a:lstStyle/>
          <a:p>
            <a:r>
              <a:rPr lang="ru-RU" dirty="0" smtClean="0">
                <a:ln w="12700" cmpd="sng">
                  <a:solidFill>
                    <a:srgbClr val="FFFFFF"/>
                  </a:solidFill>
                  <a:prstDash val="solid"/>
                </a:ln>
                <a:solidFill>
                  <a:srgbClr val="FFFFFF"/>
                </a:solidFill>
                <a:effectLst>
                  <a:outerShdw blurRad="63500" dir="3600000" algn="tl" rotWithShape="0">
                    <a:srgbClr val="000000">
                      <a:alpha val="70000"/>
                    </a:srgbClr>
                  </a:outerShdw>
                </a:effectLst>
              </a:rPr>
              <a:t>⑲</a:t>
            </a:r>
            <a:endParaRPr lang="ru-RU" dirty="0">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116" name="Прямая соединительная линия 115"/>
          <p:cNvCxnSpPr/>
          <p:nvPr/>
        </p:nvCxnSpPr>
        <p:spPr>
          <a:xfrm flipV="1">
            <a:off x="6174188" y="4462463"/>
            <a:ext cx="450450" cy="18109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Прямая соединительная линия 120"/>
          <p:cNvCxnSpPr/>
          <p:nvPr/>
        </p:nvCxnSpPr>
        <p:spPr>
          <a:xfrm flipV="1">
            <a:off x="5878286" y="4174435"/>
            <a:ext cx="848517" cy="19568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6" name="Блок-схема: узел 125"/>
          <p:cNvSpPr/>
          <p:nvPr/>
        </p:nvSpPr>
        <p:spPr>
          <a:xfrm>
            <a:off x="6727216" y="4129088"/>
            <a:ext cx="73634" cy="64295"/>
          </a:xfrm>
          <a:prstGeom prst="flowChartConnector">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7" name="Блок-схема: узел 126"/>
          <p:cNvSpPr/>
          <p:nvPr/>
        </p:nvSpPr>
        <p:spPr>
          <a:xfrm>
            <a:off x="6621565" y="4410921"/>
            <a:ext cx="73634" cy="64295"/>
          </a:xfrm>
          <a:prstGeom prst="flowChartConnector">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8" name="Блок-схема: узел 127"/>
          <p:cNvSpPr/>
          <p:nvPr/>
        </p:nvSpPr>
        <p:spPr>
          <a:xfrm>
            <a:off x="6645364" y="4577610"/>
            <a:ext cx="73634" cy="64295"/>
          </a:xfrm>
          <a:prstGeom prst="flowChartConnector">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3" name="Блок-схема: узел 132"/>
          <p:cNvSpPr/>
          <p:nvPr/>
        </p:nvSpPr>
        <p:spPr>
          <a:xfrm>
            <a:off x="8286212" y="6097496"/>
            <a:ext cx="73634" cy="64295"/>
          </a:xfrm>
          <a:prstGeom prst="flowChartConnector">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w="12700"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ransition spd="slow">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37256"/>
            <a:ext cx="9144000" cy="707886"/>
          </a:xfrm>
          <a:prstGeom prst="rect">
            <a:avLst/>
          </a:prstGeom>
        </p:spPr>
        <p:txBody>
          <a:bodyPr wrap="square" anchor="ctr">
            <a:spAutoFit/>
          </a:bodyPr>
          <a:lstStyle/>
          <a:p>
            <a:pPr algn="ctr">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Административно-территориальное деление Всеволожского района. Численность населения.</a:t>
            </a:r>
          </a:p>
        </p:txBody>
      </p:sp>
      <p:graphicFrame>
        <p:nvGraphicFramePr>
          <p:cNvPr id="53" name="Схема 52"/>
          <p:cNvGraphicFramePr/>
          <p:nvPr/>
        </p:nvGraphicFramePr>
        <p:xfrm>
          <a:off x="467544" y="692696"/>
          <a:ext cx="8136904" cy="5976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16632"/>
            <a:ext cx="9144000" cy="400110"/>
          </a:xfrm>
          <a:prstGeom prst="rect">
            <a:avLst/>
          </a:prstGeom>
        </p:spPr>
        <p:txBody>
          <a:bodyPr wrap="square" anchor="ctr">
            <a:spAutoFit/>
          </a:bodyPr>
          <a:lstStyle/>
          <a:p>
            <a:pPr algn="ctr">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Основные понятия и термины</a:t>
            </a:r>
          </a:p>
        </p:txBody>
      </p:sp>
      <p:sp>
        <p:nvSpPr>
          <p:cNvPr id="4" name="TextBox 3"/>
          <p:cNvSpPr txBox="1"/>
          <p:nvPr/>
        </p:nvSpPr>
        <p:spPr>
          <a:xfrm>
            <a:off x="251520" y="836712"/>
            <a:ext cx="8820472" cy="5816977"/>
          </a:xfrm>
          <a:prstGeom prst="rect">
            <a:avLst/>
          </a:prstGeom>
          <a:noFill/>
        </p:spPr>
        <p:txBody>
          <a:bodyPr wrap="square" rtlCol="0">
            <a:spAutoFit/>
          </a:bodyPr>
          <a:lstStyle/>
          <a:p>
            <a:r>
              <a:rPr lang="ru-RU" sz="1200" b="1" dirty="0" smtClean="0"/>
              <a:t>БЮДЖЕТ</a:t>
            </a:r>
            <a:r>
              <a:rPr lang="ru-RU" sz="1200" dirty="0" smtClean="0"/>
              <a:t> - форма образования и расходования денежных средств, предназначенных для финансового обеспечения задач и функций государства и местного самоуправления. Каждое муниципальное образование Всеволожского района имеет собственный бюджет. Бюджет района предназначены для исполнения расходных обязательств муниципального района. Расходования органами местного самоуправления района денежных средств для исполнения расходных обязательств Российской Федерации и Ленинградской области не допускается.</a:t>
            </a:r>
            <a:endParaRPr lang="en-US" sz="1200" dirty="0" smtClean="0"/>
          </a:p>
          <a:p>
            <a:r>
              <a:rPr lang="ru-RU" sz="1200" b="1" dirty="0" smtClean="0"/>
              <a:t>КОНСОЛИДИРОВАННЫЙ БЮДЖЕТ </a:t>
            </a:r>
            <a:r>
              <a:rPr lang="ru-RU" sz="1200" dirty="0" smtClean="0"/>
              <a:t>- свод бюджетов муниципальных образований Всеволожского муниципального района без учета межбюджетных трансфертов между этими бюджетами.</a:t>
            </a:r>
          </a:p>
          <a:p>
            <a:r>
              <a:rPr lang="ru-RU" sz="1200" b="1" dirty="0" smtClean="0"/>
              <a:t>ДОХОДЫ БЮДЖЕТА</a:t>
            </a:r>
            <a:r>
              <a:rPr lang="ru-RU" sz="1200" dirty="0" smtClean="0"/>
              <a:t> - поступающие в бюджет денежные средства.</a:t>
            </a:r>
          </a:p>
          <a:p>
            <a:r>
              <a:rPr lang="ru-RU" sz="1200" b="1" dirty="0" smtClean="0"/>
              <a:t>РАСХОДЫ БЮДЖЕТА </a:t>
            </a:r>
            <a:r>
              <a:rPr lang="ru-RU" sz="1200" dirty="0" smtClean="0"/>
              <a:t>- выплачиваемые из бюджета денежные средства, которые направляются на финансовое обеспечение задач и функций органов местного самоуправления.</a:t>
            </a:r>
          </a:p>
          <a:p>
            <a:r>
              <a:rPr lang="ru-RU" sz="1200" b="1" dirty="0" smtClean="0"/>
              <a:t>ДЕФИЦИТ БЮДЖЕТА </a:t>
            </a:r>
            <a:r>
              <a:rPr lang="ru-RU" sz="1200" dirty="0" smtClean="0"/>
              <a:t>- превышение расходов бюджета над его доходами.</a:t>
            </a:r>
            <a:endParaRPr lang="en-US" sz="1200" dirty="0" smtClean="0"/>
          </a:p>
          <a:p>
            <a:r>
              <a:rPr lang="ru-RU" sz="1200" b="1" dirty="0" smtClean="0"/>
              <a:t>ПРОФИЦИТ БЮДЖЕТА </a:t>
            </a:r>
            <a:r>
              <a:rPr lang="ru-RU" sz="1200" dirty="0" smtClean="0"/>
              <a:t>- превышение доходов бюджета над его расходами.</a:t>
            </a:r>
          </a:p>
          <a:p>
            <a:r>
              <a:rPr lang="ru-RU" sz="1200" b="1" dirty="0" smtClean="0"/>
              <a:t>БЮДЖЕТНЫЕ АССИГНОВАНИЯ </a:t>
            </a:r>
            <a:r>
              <a:rPr lang="ru-RU" sz="1200" dirty="0" smtClean="0"/>
              <a:t>- предельные объемы денежных средств, предусмотренных в соответствующем финансовом году для исполнения бюджетных обязательств.</a:t>
            </a:r>
          </a:p>
          <a:p>
            <a:r>
              <a:rPr lang="ru-RU" sz="1200" b="1" dirty="0" smtClean="0"/>
              <a:t>МЕЖБЮДЖЕТНЫЕ ТРАНСФЕРТЫ </a:t>
            </a:r>
            <a:r>
              <a:rPr lang="ru-RU" sz="1200" dirty="0" smtClean="0"/>
              <a:t>- средства, предоставляемые одним бюджетом бюджетной системы Российской Федерации другому бюджету бюджетной системы Российской Федерации.</a:t>
            </a:r>
            <a:endParaRPr lang="en-US" sz="1200" dirty="0" smtClean="0"/>
          </a:p>
          <a:p>
            <a:r>
              <a:rPr lang="ru-RU" sz="1200" b="1" dirty="0" smtClean="0"/>
              <a:t>ТЕКУЩИЙ ФИНАНСОВЫЙ ГОД </a:t>
            </a:r>
            <a:r>
              <a:rPr lang="ru-RU" sz="1200" dirty="0" smtClean="0"/>
              <a:t>- </a:t>
            </a:r>
            <a:r>
              <a:rPr lang="ru-RU" sz="1200" dirty="0" err="1" smtClean="0"/>
              <a:t>год</a:t>
            </a:r>
            <a:r>
              <a:rPr lang="ru-RU" sz="1200" dirty="0" smtClean="0"/>
              <a:t>, в котором осуществляется исполнение бюджета, составление и рассмотрение проекта бюджета на очередной финансовый год (очередной финансовый год и плановый период).</a:t>
            </a:r>
          </a:p>
          <a:p>
            <a:r>
              <a:rPr lang="ru-RU" sz="1200" b="1" dirty="0" smtClean="0"/>
              <a:t>ОЧЕРЕДНОЙ ФИНАНСОВЫЙ ГОД</a:t>
            </a:r>
            <a:r>
              <a:rPr lang="ru-RU" sz="1200" dirty="0" smtClean="0"/>
              <a:t> - </a:t>
            </a:r>
            <a:r>
              <a:rPr lang="ru-RU" sz="1200" dirty="0" err="1" smtClean="0"/>
              <a:t>год</a:t>
            </a:r>
            <a:r>
              <a:rPr lang="ru-RU" sz="1200" dirty="0" smtClean="0"/>
              <a:t>, следующий за текущим финансовым годом.</a:t>
            </a:r>
          </a:p>
          <a:p>
            <a:r>
              <a:rPr lang="ru-RU" sz="1200" b="1" dirty="0" smtClean="0"/>
              <a:t>ПЛАНОВЫЙ ПЕРИОД </a:t>
            </a:r>
            <a:r>
              <a:rPr lang="ru-RU" sz="1200" dirty="0" smtClean="0"/>
              <a:t>- два финансовых года, следующие за очередным финансовым годом.</a:t>
            </a:r>
          </a:p>
          <a:p>
            <a:r>
              <a:rPr lang="ru-RU" sz="1200" b="1" dirty="0" smtClean="0"/>
              <a:t>ОТЧЕТНЫЙ ФИНАНСОВЫЙ ГОД </a:t>
            </a:r>
            <a:r>
              <a:rPr lang="ru-RU" sz="1200" dirty="0" smtClean="0"/>
              <a:t>- </a:t>
            </a:r>
            <a:r>
              <a:rPr lang="ru-RU" sz="1200" dirty="0" err="1" smtClean="0"/>
              <a:t>год</a:t>
            </a:r>
            <a:r>
              <a:rPr lang="ru-RU" sz="1200" dirty="0" smtClean="0"/>
              <a:t>, предшествующий текущему финансовому году.</a:t>
            </a:r>
          </a:p>
          <a:p>
            <a:r>
              <a:rPr lang="ru-RU" sz="1200" b="1" dirty="0" smtClean="0"/>
              <a:t>МУНИЦИПАЛЬНАЯ ПРОГРАММА </a:t>
            </a:r>
            <a:r>
              <a:rPr lang="ru-RU" sz="1200" dirty="0" smtClean="0"/>
              <a:t>- документ, содержащий комплекс планируемых мероприятий (результатов), взаимоувязанных по задачам, срокам осуществления, исполнителям и ресурсам, обеспечивающих достижение приоритетов и целей по соответствующим направлениям социально-экономического развития муниципального образования.</a:t>
            </a:r>
          </a:p>
          <a:p>
            <a:r>
              <a:rPr lang="ru-RU" sz="1200" b="1" dirty="0" smtClean="0"/>
              <a:t>ГЛАВНЫЙ РАСПОРЯДИТЕЛЬ БЮДЖЕТНЫХ СРЕДСТВ </a:t>
            </a:r>
            <a:r>
              <a:rPr lang="ru-RU" sz="1200" dirty="0" smtClean="0"/>
              <a:t>- орган местного самоуправления, указанный в ведомственной структуре расходов бюджета, имеющий право распределять бюджетные ассигнования и лимиты бюджетных обязательств между подведомственными получателями бюджетных средств.</a:t>
            </a:r>
          </a:p>
          <a:p>
            <a:r>
              <a:rPr lang="ru-RU" sz="1200" b="1" dirty="0" smtClean="0"/>
              <a:t>ПОЛУЧАТЕЛЬ БЮДЖЕТНЫХ СРЕДСТВ </a:t>
            </a:r>
            <a:r>
              <a:rPr lang="ru-RU" sz="1200" dirty="0" smtClean="0"/>
              <a:t>- казенное учреждение, имеющий право на принятие и (или) исполнение бюджетных обязательств от имени муниципального образования за счет средств бюджета района.</a:t>
            </a:r>
          </a:p>
          <a:p>
            <a:endParaRPr lang="ru-RU" sz="1200" dirty="0" smtClean="0"/>
          </a:p>
          <a:p>
            <a:endParaRPr lang="ru-RU" sz="1200" dirty="0"/>
          </a:p>
        </p:txBody>
      </p:sp>
    </p:spTree>
  </p:cSld>
  <p:clrMapOvr>
    <a:masterClrMapping/>
  </p:clrMapOvr>
  <p:transition spd="slow">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16632"/>
            <a:ext cx="9144000" cy="707886"/>
          </a:xfrm>
          <a:prstGeom prst="rect">
            <a:avLst/>
          </a:prstGeom>
        </p:spPr>
        <p:txBody>
          <a:bodyPr wrap="square" anchor="ctr">
            <a:spAutoFit/>
          </a:bodyPr>
          <a:lstStyle/>
          <a:p>
            <a:pPr algn="ctr">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Исполнение консолидированного бюджета Всеволожского района за 2021 год</a:t>
            </a:r>
          </a:p>
        </p:txBody>
      </p:sp>
      <p:graphicFrame>
        <p:nvGraphicFramePr>
          <p:cNvPr id="4" name="Таблица 3"/>
          <p:cNvGraphicFramePr>
            <a:graphicFrameLocks noGrp="1"/>
          </p:cNvGraphicFramePr>
          <p:nvPr/>
        </p:nvGraphicFramePr>
        <p:xfrm>
          <a:off x="467542" y="1268760"/>
          <a:ext cx="8280921" cy="3978046"/>
        </p:xfrm>
        <a:graphic>
          <a:graphicData uri="http://schemas.openxmlformats.org/drawingml/2006/table">
            <a:tbl>
              <a:tblPr>
                <a:effectLst/>
              </a:tblPr>
              <a:tblGrid>
                <a:gridCol w="3365350"/>
                <a:gridCol w="1853216"/>
                <a:gridCol w="1692339"/>
                <a:gridCol w="1370016"/>
              </a:tblGrid>
              <a:tr h="414046">
                <a:tc>
                  <a:txBody>
                    <a:bodyPr/>
                    <a:lstStyle/>
                    <a:p>
                      <a:pPr algn="ctr">
                        <a:lnSpc>
                          <a:spcPct val="115000"/>
                        </a:lnSpc>
                        <a:spcBef>
                          <a:spcPts val="1000"/>
                        </a:spcBef>
                        <a:spcAft>
                          <a:spcPts val="0"/>
                        </a:spcAft>
                      </a:pPr>
                      <a:r>
                        <a:rPr lang="ru-RU" sz="1200" b="1" dirty="0">
                          <a:solidFill>
                            <a:srgbClr val="000000"/>
                          </a:solidFill>
                          <a:latin typeface="Times New Roman"/>
                          <a:ea typeface="Calibri"/>
                          <a:cs typeface="Times New Roman"/>
                        </a:rPr>
                        <a:t>Наименование показателя</a:t>
                      </a:r>
                      <a:endParaRPr lang="ru-RU" sz="1050" b="1"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200" b="1" dirty="0">
                          <a:solidFill>
                            <a:srgbClr val="000000"/>
                          </a:solidFill>
                          <a:latin typeface="Times New Roman"/>
                          <a:ea typeface="Calibri"/>
                          <a:cs typeface="Times New Roman"/>
                        </a:rPr>
                        <a:t>План 2021 года</a:t>
                      </a:r>
                      <a:endParaRPr lang="ru-RU" sz="1050" b="1"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200" b="1" dirty="0">
                          <a:solidFill>
                            <a:srgbClr val="000000"/>
                          </a:solidFill>
                          <a:latin typeface="Times New Roman"/>
                          <a:ea typeface="Calibri"/>
                          <a:cs typeface="Times New Roman"/>
                        </a:rPr>
                        <a:t>Исполнено за 2021 год</a:t>
                      </a:r>
                      <a:endParaRPr lang="ru-RU" sz="1050" b="1"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200" b="1" dirty="0">
                          <a:solidFill>
                            <a:srgbClr val="000000"/>
                          </a:solidFill>
                          <a:latin typeface="Times New Roman"/>
                          <a:ea typeface="Calibri"/>
                          <a:cs typeface="Times New Roman"/>
                        </a:rPr>
                        <a:t>% исполнения</a:t>
                      </a:r>
                      <a:endParaRPr lang="ru-RU" sz="1050" b="1"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60000"/>
                        <a:lumOff val="40000"/>
                      </a:schemeClr>
                    </a:solidFill>
                  </a:tcPr>
                </a:tc>
              </a:tr>
              <a:tr h="324000">
                <a:tc>
                  <a:txBody>
                    <a:bodyPr/>
                    <a:lstStyle/>
                    <a:p>
                      <a:pPr>
                        <a:lnSpc>
                          <a:spcPct val="115000"/>
                        </a:lnSpc>
                        <a:spcBef>
                          <a:spcPts val="1000"/>
                        </a:spcBef>
                        <a:spcAft>
                          <a:spcPts val="0"/>
                        </a:spcAft>
                      </a:pPr>
                      <a:r>
                        <a:rPr lang="ru-RU" sz="1200" dirty="0">
                          <a:solidFill>
                            <a:srgbClr val="000000"/>
                          </a:solidFill>
                          <a:latin typeface="Times New Roman"/>
                          <a:ea typeface="Calibri"/>
                          <a:cs typeface="Times New Roman"/>
                        </a:rPr>
                        <a:t>Доходы</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22 403 829,4</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22 175 848,3</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99,0</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a:txBody>
                    <a:bodyPr/>
                    <a:lstStyle/>
                    <a:p>
                      <a:pPr>
                        <a:lnSpc>
                          <a:spcPct val="115000"/>
                        </a:lnSpc>
                        <a:spcBef>
                          <a:spcPts val="1000"/>
                        </a:spcBef>
                        <a:spcAft>
                          <a:spcPts val="0"/>
                        </a:spcAft>
                      </a:pPr>
                      <a:r>
                        <a:rPr lang="ru-RU" sz="1200" dirty="0">
                          <a:solidFill>
                            <a:srgbClr val="000000"/>
                          </a:solidFill>
                          <a:latin typeface="Times New Roman"/>
                          <a:ea typeface="Calibri"/>
                          <a:cs typeface="Times New Roman"/>
                        </a:rPr>
                        <a:t>Расходы</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22 789 786,3</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21 404 107,4</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93,9</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a:txBody>
                    <a:bodyPr/>
                    <a:lstStyle/>
                    <a:p>
                      <a:pPr>
                        <a:lnSpc>
                          <a:spcPct val="115000"/>
                        </a:lnSpc>
                        <a:spcBef>
                          <a:spcPts val="1000"/>
                        </a:spcBef>
                        <a:spcAft>
                          <a:spcPts val="0"/>
                        </a:spcAft>
                      </a:pPr>
                      <a:r>
                        <a:rPr lang="ru-RU" sz="1200" dirty="0">
                          <a:solidFill>
                            <a:srgbClr val="000000"/>
                          </a:solidFill>
                          <a:latin typeface="Times New Roman"/>
                          <a:ea typeface="Calibri"/>
                          <a:cs typeface="Times New Roman"/>
                        </a:rPr>
                        <a:t>Источники финансирования дефицита</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534 064,0</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- 771 740,9</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200" dirty="0">
                        <a:solidFill>
                          <a:srgbClr val="000000"/>
                        </a:solidFill>
                        <a:latin typeface="Times New Roman"/>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gridSpan="4">
                  <a:txBody>
                    <a:bodyPr/>
                    <a:lstStyle/>
                    <a:p>
                      <a:pPr algn="ctr">
                        <a:lnSpc>
                          <a:spcPct val="115000"/>
                        </a:lnSpc>
                        <a:spcBef>
                          <a:spcPts val="1000"/>
                        </a:spcBef>
                        <a:spcAft>
                          <a:spcPts val="0"/>
                        </a:spcAft>
                      </a:pPr>
                      <a:r>
                        <a:rPr lang="ru-RU" sz="1200" b="1" i="1" dirty="0">
                          <a:solidFill>
                            <a:srgbClr val="000000"/>
                          </a:solidFill>
                          <a:latin typeface="Times New Roman"/>
                          <a:ea typeface="Calibri"/>
                          <a:cs typeface="Times New Roman"/>
                        </a:rPr>
                        <a:t>в том числе по доходам:</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24000">
                <a:tc>
                  <a:txBody>
                    <a:bodyPr/>
                    <a:lstStyle/>
                    <a:p>
                      <a:pPr>
                        <a:lnSpc>
                          <a:spcPct val="115000"/>
                        </a:lnSpc>
                        <a:spcBef>
                          <a:spcPts val="1000"/>
                        </a:spcBef>
                        <a:spcAft>
                          <a:spcPts val="0"/>
                        </a:spcAft>
                      </a:pPr>
                      <a:r>
                        <a:rPr lang="ru-RU" sz="1200">
                          <a:solidFill>
                            <a:srgbClr val="000000"/>
                          </a:solidFill>
                          <a:latin typeface="Times New Roman"/>
                          <a:ea typeface="Calibri"/>
                          <a:cs typeface="Times New Roman"/>
                        </a:rPr>
                        <a:t>Бюджет района</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16 648 396,6</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16 626 281,0</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99,9</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a:txBody>
                    <a:bodyPr/>
                    <a:lstStyle/>
                    <a:p>
                      <a:pPr>
                        <a:lnSpc>
                          <a:spcPct val="115000"/>
                        </a:lnSpc>
                        <a:spcBef>
                          <a:spcPts val="1000"/>
                        </a:spcBef>
                        <a:spcAft>
                          <a:spcPts val="0"/>
                        </a:spcAft>
                      </a:pPr>
                      <a:r>
                        <a:rPr lang="ru-RU" sz="1200">
                          <a:solidFill>
                            <a:srgbClr val="000000"/>
                          </a:solidFill>
                          <a:latin typeface="Times New Roman"/>
                          <a:ea typeface="Calibri"/>
                          <a:cs typeface="Times New Roman"/>
                        </a:rPr>
                        <a:t>Бюджеты городских поселений</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4 343 145,2</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4 066 955,9</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93,6</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a:txBody>
                    <a:bodyPr/>
                    <a:lstStyle/>
                    <a:p>
                      <a:pPr>
                        <a:lnSpc>
                          <a:spcPct val="115000"/>
                        </a:lnSpc>
                        <a:spcBef>
                          <a:spcPts val="1000"/>
                        </a:spcBef>
                        <a:spcAft>
                          <a:spcPts val="0"/>
                        </a:spcAft>
                      </a:pPr>
                      <a:r>
                        <a:rPr lang="ru-RU" sz="1200">
                          <a:solidFill>
                            <a:srgbClr val="000000"/>
                          </a:solidFill>
                          <a:latin typeface="Times New Roman"/>
                          <a:ea typeface="Calibri"/>
                          <a:cs typeface="Times New Roman"/>
                        </a:rPr>
                        <a:t>Бюджеты сельских поселений</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2 239 853,6</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2 272 885,8</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101,5</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gridSpan="4">
                  <a:txBody>
                    <a:bodyPr/>
                    <a:lstStyle/>
                    <a:p>
                      <a:pPr algn="ctr">
                        <a:lnSpc>
                          <a:spcPct val="115000"/>
                        </a:lnSpc>
                        <a:spcBef>
                          <a:spcPts val="1000"/>
                        </a:spcBef>
                        <a:spcAft>
                          <a:spcPts val="0"/>
                        </a:spcAft>
                      </a:pPr>
                      <a:r>
                        <a:rPr lang="ru-RU" sz="1200" b="1" i="1" dirty="0">
                          <a:solidFill>
                            <a:srgbClr val="000000"/>
                          </a:solidFill>
                          <a:latin typeface="Times New Roman"/>
                          <a:ea typeface="Calibri"/>
                          <a:cs typeface="Times New Roman"/>
                        </a:rPr>
                        <a:t>в том числе по расходам:</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accent2">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r>
              <a:tr h="324000">
                <a:tc>
                  <a:txBody>
                    <a:bodyPr/>
                    <a:lstStyle/>
                    <a:p>
                      <a:pPr>
                        <a:lnSpc>
                          <a:spcPct val="115000"/>
                        </a:lnSpc>
                        <a:spcBef>
                          <a:spcPts val="1000"/>
                        </a:spcBef>
                        <a:spcAft>
                          <a:spcPts val="0"/>
                        </a:spcAft>
                      </a:pPr>
                      <a:r>
                        <a:rPr lang="ru-RU" sz="1200">
                          <a:solidFill>
                            <a:srgbClr val="000000"/>
                          </a:solidFill>
                          <a:latin typeface="Times New Roman"/>
                          <a:ea typeface="Calibri"/>
                          <a:cs typeface="Times New Roman"/>
                        </a:rPr>
                        <a:t>Бюджет района</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16 629 291,7</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15 962 260,1</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96,0</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a:txBody>
                    <a:bodyPr/>
                    <a:lstStyle/>
                    <a:p>
                      <a:pPr>
                        <a:lnSpc>
                          <a:spcPct val="115000"/>
                        </a:lnSpc>
                        <a:spcBef>
                          <a:spcPts val="1000"/>
                        </a:spcBef>
                        <a:spcAft>
                          <a:spcPts val="0"/>
                        </a:spcAft>
                      </a:pPr>
                      <a:r>
                        <a:rPr lang="ru-RU" sz="1200">
                          <a:solidFill>
                            <a:srgbClr val="000000"/>
                          </a:solidFill>
                          <a:latin typeface="Times New Roman"/>
                          <a:ea typeface="Calibri"/>
                          <a:cs typeface="Times New Roman"/>
                        </a:rPr>
                        <a:t>Бюджеты городских поселений</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4 626 475,8</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4 017 575,6</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86,8</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r h="324000">
                <a:tc>
                  <a:txBody>
                    <a:bodyPr/>
                    <a:lstStyle/>
                    <a:p>
                      <a:pPr>
                        <a:lnSpc>
                          <a:spcPct val="115000"/>
                        </a:lnSpc>
                        <a:spcBef>
                          <a:spcPts val="1000"/>
                        </a:spcBef>
                        <a:spcAft>
                          <a:spcPts val="0"/>
                        </a:spcAft>
                      </a:pPr>
                      <a:r>
                        <a:rPr lang="ru-RU" sz="1200" dirty="0">
                          <a:solidFill>
                            <a:srgbClr val="000000"/>
                          </a:solidFill>
                          <a:latin typeface="Times New Roman"/>
                          <a:ea typeface="Calibri"/>
                          <a:cs typeface="Times New Roman"/>
                        </a:rPr>
                        <a:t>Бюджеты сельских поселений</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2 361 584,8</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a:solidFill>
                            <a:srgbClr val="000000"/>
                          </a:solidFill>
                          <a:latin typeface="Times New Roman"/>
                          <a:ea typeface="Calibri"/>
                          <a:cs typeface="Times New Roman"/>
                        </a:rPr>
                        <a:t>2 214 546,1</a:t>
                      </a:r>
                      <a:endParaRPr lang="ru-RU" sz="105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93,8</a:t>
                      </a:r>
                      <a:endParaRPr lang="ru-RU" sz="1050" dirty="0">
                        <a:latin typeface="Calibri"/>
                        <a:ea typeface="Calibri"/>
                        <a:cs typeface="Times New Roman"/>
                      </a:endParaRPr>
                    </a:p>
                  </a:txBody>
                  <a:tcPr marL="45196" marR="45196" marT="0" marB="0" anchor="ct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lumMod val="85000"/>
                          <a:lumOff val="15000"/>
                        </a:schemeClr>
                      </a:solidFill>
                      <a:prstDash val="solid"/>
                      <a:round/>
                      <a:headEnd type="none" w="med" len="med"/>
                      <a:tailEnd type="none" w="med" len="med"/>
                    </a:lnT>
                    <a:lnB w="12700" cap="flat" cmpd="sng" algn="ctr">
                      <a:solidFill>
                        <a:schemeClr val="tx1">
                          <a:lumMod val="85000"/>
                          <a:lumOff val="15000"/>
                        </a:schemeClr>
                      </a:solidFill>
                      <a:prstDash val="solid"/>
                      <a:round/>
                      <a:headEnd type="none" w="med" len="med"/>
                      <a:tailEnd type="none" w="med" len="med"/>
                    </a:lnB>
                    <a:solidFill>
                      <a:schemeClr val="bg2"/>
                    </a:solidFill>
                  </a:tcPr>
                </a:tc>
              </a:tr>
            </a:tbl>
          </a:graphicData>
        </a:graphic>
      </p:graphicFrame>
      <p:sp>
        <p:nvSpPr>
          <p:cNvPr id="5" name="TextBox 4"/>
          <p:cNvSpPr txBox="1"/>
          <p:nvPr/>
        </p:nvSpPr>
        <p:spPr>
          <a:xfrm>
            <a:off x="7973317" y="1009303"/>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4491" y="44624"/>
            <a:ext cx="9396536" cy="646331"/>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Исполнение бюджета муниципального образования «Всеволожский муниципальный район» Ленинградской области за 2021 год</a:t>
            </a:r>
          </a:p>
        </p:txBody>
      </p:sp>
      <p:graphicFrame>
        <p:nvGraphicFramePr>
          <p:cNvPr id="6" name="Таблица 5"/>
          <p:cNvGraphicFramePr>
            <a:graphicFrameLocks noGrp="1"/>
          </p:cNvGraphicFramePr>
          <p:nvPr/>
        </p:nvGraphicFramePr>
        <p:xfrm>
          <a:off x="347912" y="925500"/>
          <a:ext cx="8496943" cy="5711856"/>
        </p:xfrm>
        <a:graphic>
          <a:graphicData uri="http://schemas.openxmlformats.org/drawingml/2006/table">
            <a:tbl>
              <a:tblPr/>
              <a:tblGrid>
                <a:gridCol w="4392487"/>
                <a:gridCol w="1296144"/>
                <a:gridCol w="1656184"/>
                <a:gridCol w="1152128"/>
              </a:tblGrid>
              <a:tr h="220162">
                <a:tc>
                  <a:txBody>
                    <a:bodyPr/>
                    <a:lstStyle/>
                    <a:p>
                      <a:pPr algn="ctr">
                        <a:lnSpc>
                          <a:spcPct val="115000"/>
                        </a:lnSpc>
                        <a:spcBef>
                          <a:spcPts val="1000"/>
                        </a:spcBef>
                        <a:spcAft>
                          <a:spcPts val="0"/>
                        </a:spcAft>
                      </a:pPr>
                      <a:r>
                        <a:rPr lang="ru-RU" sz="1200" b="1" dirty="0">
                          <a:solidFill>
                            <a:srgbClr val="000000"/>
                          </a:solidFill>
                          <a:latin typeface="Times New Roman"/>
                          <a:ea typeface="Calibri"/>
                          <a:cs typeface="Times New Roman"/>
                        </a:rPr>
                        <a:t>Наименование показателя</a:t>
                      </a:r>
                      <a:endParaRPr lang="ru-RU" sz="105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200" b="1" dirty="0">
                          <a:solidFill>
                            <a:srgbClr val="000000"/>
                          </a:solidFill>
                          <a:latin typeface="Times New Roman"/>
                          <a:ea typeface="Calibri"/>
                          <a:cs typeface="Times New Roman"/>
                        </a:rPr>
                        <a:t>План 2021 года</a:t>
                      </a:r>
                      <a:endParaRPr lang="ru-RU" sz="105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200" b="1" dirty="0">
                          <a:solidFill>
                            <a:srgbClr val="000000"/>
                          </a:solidFill>
                          <a:latin typeface="Times New Roman"/>
                          <a:ea typeface="Calibri"/>
                          <a:cs typeface="Times New Roman"/>
                        </a:rPr>
                        <a:t>Исполнено за 2021 год</a:t>
                      </a:r>
                      <a:endParaRPr lang="ru-RU" sz="105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200" b="1" dirty="0">
                          <a:solidFill>
                            <a:srgbClr val="000000"/>
                          </a:solidFill>
                          <a:latin typeface="Times New Roman"/>
                          <a:ea typeface="Calibri"/>
                          <a:cs typeface="Times New Roman"/>
                        </a:rPr>
                        <a:t>% исполнения</a:t>
                      </a:r>
                      <a:endParaRPr lang="ru-RU" sz="105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20162">
                <a:tc>
                  <a:txBody>
                    <a:bodyPr/>
                    <a:lstStyle/>
                    <a:p>
                      <a:pPr>
                        <a:lnSpc>
                          <a:spcPct val="115000"/>
                        </a:lnSpc>
                        <a:spcBef>
                          <a:spcPts val="1000"/>
                        </a:spcBef>
                        <a:spcAft>
                          <a:spcPts val="0"/>
                        </a:spcAft>
                      </a:pPr>
                      <a:r>
                        <a:rPr lang="ru-RU" sz="1200" dirty="0">
                          <a:solidFill>
                            <a:srgbClr val="000000"/>
                          </a:solidFill>
                          <a:latin typeface="Times New Roman"/>
                          <a:ea typeface="Calibri"/>
                          <a:cs typeface="Times New Roman"/>
                        </a:rPr>
                        <a:t>Доходы</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16 648 396,6</a:t>
                      </a:r>
                      <a:endParaRPr lang="ru-RU" sz="105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16 626 281,0</a:t>
                      </a:r>
                      <a:endParaRPr lang="ru-RU" sz="105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99,9</a:t>
                      </a:r>
                      <a:endParaRPr lang="ru-RU" sz="105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20162">
                <a:tc>
                  <a:txBody>
                    <a:bodyPr/>
                    <a:lstStyle/>
                    <a:p>
                      <a:pPr>
                        <a:lnSpc>
                          <a:spcPct val="115000"/>
                        </a:lnSpc>
                        <a:spcBef>
                          <a:spcPts val="1000"/>
                        </a:spcBef>
                        <a:spcAft>
                          <a:spcPts val="0"/>
                        </a:spcAft>
                      </a:pPr>
                      <a:r>
                        <a:rPr lang="ru-RU" sz="1050" dirty="0">
                          <a:solidFill>
                            <a:srgbClr val="000000"/>
                          </a:solidFill>
                          <a:latin typeface="Times New Roman"/>
                          <a:ea typeface="Calibri"/>
                          <a:cs typeface="Times New Roman"/>
                        </a:rPr>
                        <a:t>в том числе</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4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4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4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57259">
                <a:tc>
                  <a:txBody>
                    <a:bodyPr/>
                    <a:lstStyle/>
                    <a:p>
                      <a:pPr>
                        <a:lnSpc>
                          <a:spcPct val="115000"/>
                        </a:lnSpc>
                        <a:spcBef>
                          <a:spcPts val="1000"/>
                        </a:spcBef>
                        <a:spcAft>
                          <a:spcPts val="0"/>
                        </a:spcAft>
                      </a:pPr>
                      <a:r>
                        <a:rPr lang="ru-RU" sz="1050" i="1" dirty="0">
                          <a:solidFill>
                            <a:srgbClr val="000000"/>
                          </a:solidFill>
                          <a:latin typeface="Times New Roman"/>
                          <a:ea typeface="Calibri"/>
                          <a:cs typeface="Times New Roman"/>
                        </a:rPr>
                        <a:t>Налоговые и неналоговые доходы</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6 051 405,4</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6 277 140,5</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dirty="0">
                          <a:solidFill>
                            <a:srgbClr val="000000"/>
                          </a:solidFill>
                          <a:latin typeface="Times New Roman"/>
                          <a:ea typeface="Calibri"/>
                          <a:cs typeface="Times New Roman"/>
                        </a:rPr>
                        <a:t>103,7</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57259">
                <a:tc>
                  <a:txBody>
                    <a:bodyPr/>
                    <a:lstStyle/>
                    <a:p>
                      <a:pPr>
                        <a:lnSpc>
                          <a:spcPct val="115000"/>
                        </a:lnSpc>
                        <a:spcBef>
                          <a:spcPts val="1000"/>
                        </a:spcBef>
                        <a:spcAft>
                          <a:spcPts val="0"/>
                        </a:spcAft>
                      </a:pPr>
                      <a:r>
                        <a:rPr lang="ru-RU" sz="1050" i="1" dirty="0">
                          <a:solidFill>
                            <a:srgbClr val="000000"/>
                          </a:solidFill>
                          <a:latin typeface="Times New Roman"/>
                          <a:ea typeface="Calibri"/>
                          <a:cs typeface="Times New Roman"/>
                        </a:rPr>
                        <a:t>Межбюджетные трансферты</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10 596 991,2</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10 395 007,6</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dirty="0">
                          <a:solidFill>
                            <a:srgbClr val="000000"/>
                          </a:solidFill>
                          <a:latin typeface="Times New Roman"/>
                          <a:ea typeface="Calibri"/>
                          <a:cs typeface="Times New Roman"/>
                        </a:rPr>
                        <a:t>98,1</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050" i="1" dirty="0">
                          <a:solidFill>
                            <a:srgbClr val="000000"/>
                          </a:solidFill>
                          <a:latin typeface="Times New Roman"/>
                          <a:ea typeface="Calibri"/>
                          <a:cs typeface="Times New Roman"/>
                        </a:rPr>
                        <a:t>Прочие безвозмездные поступления</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dirty="0">
                          <a:solidFill>
                            <a:srgbClr val="000000"/>
                          </a:solidFill>
                          <a:latin typeface="Times New Roman"/>
                          <a:ea typeface="Calibri"/>
                          <a:cs typeface="Times New Roman"/>
                        </a:rPr>
                        <a:t>0</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2 642,0</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14517">
                <a:tc>
                  <a:txBody>
                    <a:bodyPr/>
                    <a:lstStyle/>
                    <a:p>
                      <a:pPr>
                        <a:lnSpc>
                          <a:spcPct val="115000"/>
                        </a:lnSpc>
                        <a:spcBef>
                          <a:spcPts val="1000"/>
                        </a:spcBef>
                        <a:spcAft>
                          <a:spcPts val="0"/>
                        </a:spcAft>
                      </a:pPr>
                      <a:r>
                        <a:rPr lang="ru-RU" sz="1050" i="1" dirty="0">
                          <a:latin typeface="Times New Roman"/>
                          <a:ea typeface="Calibri"/>
                          <a:cs typeface="Times New Roman"/>
                        </a:rPr>
                        <a:t>Доходы от возврата межбюджетных трансфертов, имеющих целевое назначение, прошлых лет</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dirty="0">
                          <a:solidFill>
                            <a:srgbClr val="000000"/>
                          </a:solidFill>
                          <a:latin typeface="Times New Roman"/>
                          <a:ea typeface="Calibri"/>
                          <a:cs typeface="Times New Roman"/>
                        </a:rPr>
                        <a:t>0</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520,1</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14517">
                <a:tc>
                  <a:txBody>
                    <a:bodyPr/>
                    <a:lstStyle/>
                    <a:p>
                      <a:pPr>
                        <a:lnSpc>
                          <a:spcPct val="115000"/>
                        </a:lnSpc>
                        <a:spcBef>
                          <a:spcPts val="1000"/>
                        </a:spcBef>
                        <a:spcAft>
                          <a:spcPts val="0"/>
                        </a:spcAft>
                      </a:pPr>
                      <a:r>
                        <a:rPr lang="ru-RU" sz="1050" i="1">
                          <a:latin typeface="Times New Roman"/>
                          <a:ea typeface="Calibri"/>
                          <a:cs typeface="Times New Roman"/>
                        </a:rPr>
                        <a:t>Возврат межбюджетных трансфертов, имеющих целевое назначение, прошлых лет</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dirty="0">
                          <a:solidFill>
                            <a:srgbClr val="000000"/>
                          </a:solidFill>
                          <a:latin typeface="Times New Roman"/>
                          <a:ea typeface="Calibri"/>
                          <a:cs typeface="Times New Roman"/>
                        </a:rPr>
                        <a:t>0</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050" i="1">
                          <a:solidFill>
                            <a:srgbClr val="000000"/>
                          </a:solidFill>
                          <a:latin typeface="Times New Roman"/>
                          <a:ea typeface="Calibri"/>
                          <a:cs typeface="Times New Roman"/>
                        </a:rPr>
                        <a:t>- 49 029,2</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20162">
                <a:tc>
                  <a:txBody>
                    <a:bodyPr/>
                    <a:lstStyle/>
                    <a:p>
                      <a:pPr>
                        <a:lnSpc>
                          <a:spcPct val="115000"/>
                        </a:lnSpc>
                        <a:spcBef>
                          <a:spcPts val="1000"/>
                        </a:spcBef>
                        <a:spcAft>
                          <a:spcPts val="0"/>
                        </a:spcAft>
                      </a:pPr>
                      <a:r>
                        <a:rPr lang="ru-RU" sz="1200" dirty="0">
                          <a:solidFill>
                            <a:srgbClr val="000000"/>
                          </a:solidFill>
                          <a:latin typeface="Times New Roman"/>
                          <a:ea typeface="Calibri"/>
                          <a:cs typeface="Times New Roman"/>
                        </a:rPr>
                        <a:t>Расходы</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16 629 291,7</a:t>
                      </a:r>
                      <a:endParaRPr lang="ru-RU" sz="105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15 962 260,1</a:t>
                      </a:r>
                      <a:endParaRPr lang="ru-RU" sz="105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96,0</a:t>
                      </a:r>
                      <a:endParaRPr lang="ru-RU" sz="105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75585">
                <a:tc>
                  <a:txBody>
                    <a:bodyPr/>
                    <a:lstStyle/>
                    <a:p>
                      <a:pPr>
                        <a:lnSpc>
                          <a:spcPct val="115000"/>
                        </a:lnSpc>
                        <a:spcBef>
                          <a:spcPts val="1000"/>
                        </a:spcBef>
                        <a:spcAft>
                          <a:spcPts val="0"/>
                        </a:spcAft>
                      </a:pPr>
                      <a:r>
                        <a:rPr lang="ru-RU" sz="1050">
                          <a:solidFill>
                            <a:srgbClr val="000000"/>
                          </a:solidFill>
                          <a:latin typeface="Times New Roman"/>
                          <a:ea typeface="Calibri"/>
                          <a:cs typeface="Times New Roman"/>
                        </a:rPr>
                        <a:t>в том числе</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40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4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4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72984">
                <a:tc>
                  <a:txBody>
                    <a:bodyPr/>
                    <a:lstStyle/>
                    <a:p>
                      <a:pPr>
                        <a:lnSpc>
                          <a:spcPct val="115000"/>
                        </a:lnSpc>
                        <a:spcBef>
                          <a:spcPts val="1000"/>
                        </a:spcBef>
                        <a:spcAft>
                          <a:spcPts val="0"/>
                        </a:spcAft>
                      </a:pPr>
                      <a:r>
                        <a:rPr lang="ru-RU" sz="1100" i="1">
                          <a:solidFill>
                            <a:srgbClr val="000000"/>
                          </a:solidFill>
                          <a:latin typeface="Times New Roman"/>
                          <a:ea typeface="Calibri"/>
                          <a:cs typeface="Times New Roman"/>
                        </a:rPr>
                        <a:t>Общегосударственные вопросы</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a:solidFill>
                            <a:srgbClr val="000000"/>
                          </a:solidFill>
                          <a:latin typeface="Times New Roman"/>
                          <a:ea typeface="Calibri"/>
                          <a:cs typeface="Times New Roman"/>
                        </a:rPr>
                        <a:t>983 269,5</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844 101,0</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85,8</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39396">
                <a:tc>
                  <a:txBody>
                    <a:bodyPr/>
                    <a:lstStyle/>
                    <a:p>
                      <a:pPr>
                        <a:lnSpc>
                          <a:spcPct val="115000"/>
                        </a:lnSpc>
                        <a:spcBef>
                          <a:spcPts val="1000"/>
                        </a:spcBef>
                        <a:spcAft>
                          <a:spcPts val="0"/>
                        </a:spcAft>
                      </a:pPr>
                      <a:r>
                        <a:rPr lang="ru-RU" sz="1100" i="1" dirty="0">
                          <a:solidFill>
                            <a:srgbClr val="000000"/>
                          </a:solidFill>
                          <a:latin typeface="Times New Roman"/>
                          <a:ea typeface="Calibri"/>
                          <a:cs typeface="Times New Roman"/>
                        </a:rPr>
                        <a:t>Национальная безопасность и правоохранительная деятельность</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12 979,1</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12 772,4</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98,4</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100" i="1">
                          <a:solidFill>
                            <a:srgbClr val="000000"/>
                          </a:solidFill>
                          <a:latin typeface="Times New Roman"/>
                          <a:ea typeface="Calibri"/>
                          <a:cs typeface="Times New Roman"/>
                        </a:rPr>
                        <a:t>Национальная экономика</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a:solidFill>
                            <a:srgbClr val="000000"/>
                          </a:solidFill>
                          <a:latin typeface="Times New Roman"/>
                          <a:ea typeface="Calibri"/>
                          <a:cs typeface="Times New Roman"/>
                        </a:rPr>
                        <a:t>150 460,6</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142 392,2</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94,6</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100" i="1">
                          <a:solidFill>
                            <a:srgbClr val="000000"/>
                          </a:solidFill>
                          <a:latin typeface="Times New Roman"/>
                          <a:ea typeface="Calibri"/>
                          <a:cs typeface="Times New Roman"/>
                        </a:rPr>
                        <a:t>Жилищно-коммунальное хозяйство</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a:solidFill>
                            <a:srgbClr val="000000"/>
                          </a:solidFill>
                          <a:latin typeface="Times New Roman"/>
                          <a:ea typeface="Calibri"/>
                          <a:cs typeface="Times New Roman"/>
                        </a:rPr>
                        <a:t>53 070,4</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17 344,3</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32,7</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100" i="1">
                          <a:solidFill>
                            <a:srgbClr val="000000"/>
                          </a:solidFill>
                          <a:latin typeface="Times New Roman"/>
                          <a:ea typeface="Calibri"/>
                          <a:cs typeface="Times New Roman"/>
                        </a:rPr>
                        <a:t>Охрана окружающей среды</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10 111,1</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10 110,2</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100,0</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100" i="1">
                          <a:solidFill>
                            <a:srgbClr val="000000"/>
                          </a:solidFill>
                          <a:latin typeface="Times New Roman"/>
                          <a:ea typeface="Calibri"/>
                          <a:cs typeface="Times New Roman"/>
                        </a:rPr>
                        <a:t>Образование</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a:solidFill>
                            <a:srgbClr val="000000"/>
                          </a:solidFill>
                          <a:latin typeface="Times New Roman"/>
                          <a:ea typeface="Calibri"/>
                          <a:cs typeface="Times New Roman"/>
                        </a:rPr>
                        <a:t>12 827 575,1</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12 631 930,6</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98,5</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100" i="1">
                          <a:solidFill>
                            <a:srgbClr val="000000"/>
                          </a:solidFill>
                          <a:latin typeface="Times New Roman"/>
                          <a:ea typeface="Calibri"/>
                          <a:cs typeface="Times New Roman"/>
                        </a:rPr>
                        <a:t>Культура, кинематография</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89 753,9</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89 139,5</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99,3</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100" i="1">
                          <a:solidFill>
                            <a:srgbClr val="000000"/>
                          </a:solidFill>
                          <a:latin typeface="Times New Roman"/>
                          <a:ea typeface="Calibri"/>
                          <a:cs typeface="Times New Roman"/>
                        </a:rPr>
                        <a:t>Социальная политика</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872 091,5</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a:solidFill>
                            <a:srgbClr val="000000"/>
                          </a:solidFill>
                          <a:latin typeface="Times New Roman"/>
                          <a:ea typeface="Calibri"/>
                          <a:cs typeface="Times New Roman"/>
                        </a:rPr>
                        <a:t>793 010,9</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90,9</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100" i="1">
                          <a:solidFill>
                            <a:srgbClr val="000000"/>
                          </a:solidFill>
                          <a:latin typeface="Times New Roman"/>
                          <a:ea typeface="Calibri"/>
                          <a:cs typeface="Times New Roman"/>
                        </a:rPr>
                        <a:t>Физическая культура и спорт</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a:solidFill>
                            <a:srgbClr val="000000"/>
                          </a:solidFill>
                          <a:latin typeface="Times New Roman"/>
                          <a:ea typeface="Calibri"/>
                          <a:cs typeface="Times New Roman"/>
                        </a:rPr>
                        <a:t>759 435,3</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617 533,7</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81,3</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a:lnSpc>
                          <a:spcPct val="115000"/>
                        </a:lnSpc>
                        <a:spcBef>
                          <a:spcPts val="1000"/>
                        </a:spcBef>
                        <a:spcAft>
                          <a:spcPts val="0"/>
                        </a:spcAft>
                      </a:pPr>
                      <a:r>
                        <a:rPr lang="ru-RU" sz="1100" i="1" dirty="0">
                          <a:solidFill>
                            <a:srgbClr val="000000"/>
                          </a:solidFill>
                          <a:latin typeface="Times New Roman"/>
                          <a:ea typeface="Calibri"/>
                          <a:cs typeface="Times New Roman"/>
                        </a:rPr>
                        <a:t>Средства массовой информации</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37 998,9</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37 998,9</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100,0</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45970">
                <a:tc>
                  <a:txBody>
                    <a:bodyPr/>
                    <a:lstStyle/>
                    <a:p>
                      <a:pPr>
                        <a:lnSpc>
                          <a:spcPct val="115000"/>
                        </a:lnSpc>
                        <a:spcBef>
                          <a:spcPts val="1000"/>
                        </a:spcBef>
                        <a:spcAft>
                          <a:spcPts val="0"/>
                        </a:spcAft>
                      </a:pPr>
                      <a:r>
                        <a:rPr lang="ru-RU" sz="1100" i="1">
                          <a:solidFill>
                            <a:srgbClr val="000000"/>
                          </a:solidFill>
                          <a:latin typeface="Times New Roman"/>
                          <a:ea typeface="Calibri"/>
                          <a:cs typeface="Times New Roman"/>
                        </a:rPr>
                        <a:t>Межбюджетные трансферты общего характера бюджетам бюджетной системы Российской Федерации</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832 546,3</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100" i="1" dirty="0">
                          <a:solidFill>
                            <a:srgbClr val="000000"/>
                          </a:solidFill>
                          <a:latin typeface="Times New Roman"/>
                          <a:ea typeface="Calibri"/>
                          <a:cs typeface="Times New Roman"/>
                        </a:rPr>
                        <a:t>765 926,4</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92,0</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20162">
                <a:tc>
                  <a:txBody>
                    <a:bodyPr/>
                    <a:lstStyle/>
                    <a:p>
                      <a:pPr>
                        <a:lnSpc>
                          <a:spcPct val="115000"/>
                        </a:lnSpc>
                        <a:spcBef>
                          <a:spcPts val="1000"/>
                        </a:spcBef>
                        <a:spcAft>
                          <a:spcPts val="0"/>
                        </a:spcAft>
                      </a:pPr>
                      <a:r>
                        <a:rPr lang="ru-RU" sz="1200" dirty="0">
                          <a:solidFill>
                            <a:srgbClr val="000000"/>
                          </a:solidFill>
                          <a:latin typeface="Times New Roman"/>
                          <a:ea typeface="Calibri"/>
                          <a:cs typeface="Times New Roman"/>
                        </a:rPr>
                        <a:t>Дефицит (-), </a:t>
                      </a:r>
                      <a:r>
                        <a:rPr lang="ru-RU" sz="1200" dirty="0" err="1">
                          <a:solidFill>
                            <a:srgbClr val="000000"/>
                          </a:solidFill>
                          <a:latin typeface="Times New Roman"/>
                          <a:ea typeface="Calibri"/>
                          <a:cs typeface="Times New Roman"/>
                        </a:rPr>
                        <a:t>профицит</a:t>
                      </a:r>
                      <a:r>
                        <a:rPr lang="ru-RU" sz="1200" dirty="0">
                          <a:solidFill>
                            <a:srgbClr val="000000"/>
                          </a:solidFill>
                          <a:latin typeface="Times New Roman"/>
                          <a:ea typeface="Calibri"/>
                          <a:cs typeface="Times New Roman"/>
                        </a:rPr>
                        <a:t> (+)</a:t>
                      </a:r>
                      <a:endParaRPr lang="ru-RU" sz="105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- 30 996,0</a:t>
                      </a:r>
                      <a:endParaRPr lang="ru-RU" sz="105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771 740,9</a:t>
                      </a:r>
                      <a:endParaRPr lang="ru-RU" sz="105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2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20162">
                <a:tc>
                  <a:txBody>
                    <a:bodyPr/>
                    <a:lstStyle/>
                    <a:p>
                      <a:pPr>
                        <a:lnSpc>
                          <a:spcPct val="115000"/>
                        </a:lnSpc>
                        <a:spcBef>
                          <a:spcPts val="1000"/>
                        </a:spcBef>
                        <a:spcAft>
                          <a:spcPts val="0"/>
                        </a:spcAft>
                      </a:pPr>
                      <a:r>
                        <a:rPr lang="ru-RU" sz="1200" dirty="0">
                          <a:solidFill>
                            <a:srgbClr val="000000"/>
                          </a:solidFill>
                          <a:latin typeface="Times New Roman"/>
                          <a:ea typeface="Calibri"/>
                          <a:cs typeface="Times New Roman"/>
                        </a:rPr>
                        <a:t>Источники финансирования дефицита</a:t>
                      </a:r>
                      <a:endParaRPr lang="ru-RU" sz="105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30 996,0</a:t>
                      </a:r>
                      <a:endParaRPr lang="ru-RU" sz="105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r>
                        <a:rPr lang="ru-RU" sz="1200" dirty="0">
                          <a:solidFill>
                            <a:srgbClr val="000000"/>
                          </a:solidFill>
                          <a:latin typeface="Times New Roman"/>
                          <a:ea typeface="Calibri"/>
                          <a:cs typeface="Times New Roman"/>
                        </a:rPr>
                        <a:t>- 771 740,9</a:t>
                      </a:r>
                      <a:endParaRPr lang="ru-RU" sz="105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4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64336">
                <a:tc>
                  <a:txBody>
                    <a:bodyPr/>
                    <a:lstStyle/>
                    <a:p>
                      <a:pPr>
                        <a:lnSpc>
                          <a:spcPct val="115000"/>
                        </a:lnSpc>
                        <a:spcBef>
                          <a:spcPts val="1000"/>
                        </a:spcBef>
                        <a:spcAft>
                          <a:spcPts val="0"/>
                        </a:spcAft>
                      </a:pPr>
                      <a:r>
                        <a:rPr lang="ru-RU" sz="1050" dirty="0">
                          <a:solidFill>
                            <a:srgbClr val="000000"/>
                          </a:solidFill>
                          <a:latin typeface="Times New Roman"/>
                          <a:ea typeface="Calibri"/>
                          <a:cs typeface="Times New Roman"/>
                        </a:rPr>
                        <a:t>в том числе</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4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4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Bef>
                          <a:spcPts val="1000"/>
                        </a:spcBef>
                        <a:spcAft>
                          <a:spcPts val="0"/>
                        </a:spcAft>
                      </a:pPr>
                      <a:endParaRPr lang="ru-RU" sz="1400" dirty="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69562">
                <a:tc>
                  <a:txBody>
                    <a:bodyPr/>
                    <a:lstStyle/>
                    <a:p>
                      <a:pPr>
                        <a:lnSpc>
                          <a:spcPct val="115000"/>
                        </a:lnSpc>
                        <a:spcBef>
                          <a:spcPts val="1000"/>
                        </a:spcBef>
                        <a:spcAft>
                          <a:spcPts val="0"/>
                        </a:spcAft>
                      </a:pPr>
                      <a:r>
                        <a:rPr lang="ru-RU" sz="1100" i="1" dirty="0">
                          <a:solidFill>
                            <a:srgbClr val="000000"/>
                          </a:solidFill>
                          <a:latin typeface="Times New Roman"/>
                          <a:ea typeface="Calibri"/>
                          <a:cs typeface="Times New Roman"/>
                        </a:rPr>
                        <a:t>Изменение остатков средств на счетах по учету средств бюджетов</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a:solidFill>
                            <a:srgbClr val="000000"/>
                          </a:solidFill>
                          <a:latin typeface="Times New Roman"/>
                          <a:ea typeface="Calibri"/>
                          <a:cs typeface="Times New Roman"/>
                        </a:rPr>
                        <a:t>30 996,0</a:t>
                      </a:r>
                      <a:endParaRPr lang="ru-RU" sz="110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r>
                        <a:rPr lang="ru-RU" sz="1100" i="1" dirty="0">
                          <a:solidFill>
                            <a:srgbClr val="000000"/>
                          </a:solidFill>
                          <a:latin typeface="Times New Roman"/>
                          <a:ea typeface="Calibri"/>
                          <a:cs typeface="Times New Roman"/>
                        </a:rPr>
                        <a:t>- 771 740,9</a:t>
                      </a: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Bef>
                          <a:spcPts val="1000"/>
                        </a:spcBef>
                        <a:spcAft>
                          <a:spcPts val="0"/>
                        </a:spcAft>
                      </a:pPr>
                      <a:endParaRPr lang="ru-RU" sz="1100"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
        <p:nvSpPr>
          <p:cNvPr id="7" name="TextBox 6"/>
          <p:cNvSpPr txBox="1"/>
          <p:nvPr/>
        </p:nvSpPr>
        <p:spPr>
          <a:xfrm>
            <a:off x="8005315" y="668313"/>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34491" y="116632"/>
            <a:ext cx="9396536" cy="400110"/>
          </a:xfrm>
          <a:prstGeom prst="rect">
            <a:avLst/>
          </a:prstGeom>
        </p:spPr>
        <p:txBody>
          <a:bodyPr wrap="square" anchor="ctr">
            <a:spAutoFit/>
          </a:bodyPr>
          <a:lstStyle/>
          <a:p>
            <a:pPr algn="ctr">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Доходы бюджета</a:t>
            </a:r>
          </a:p>
        </p:txBody>
      </p:sp>
      <p:graphicFrame>
        <p:nvGraphicFramePr>
          <p:cNvPr id="10" name="Таблица 9"/>
          <p:cNvGraphicFramePr>
            <a:graphicFrameLocks noGrp="1"/>
          </p:cNvGraphicFramePr>
          <p:nvPr/>
        </p:nvGraphicFramePr>
        <p:xfrm>
          <a:off x="395536" y="620688"/>
          <a:ext cx="8424936" cy="6134100"/>
        </p:xfrm>
        <a:graphic>
          <a:graphicData uri="http://schemas.openxmlformats.org/drawingml/2006/table">
            <a:tbl>
              <a:tblPr/>
              <a:tblGrid>
                <a:gridCol w="1584176"/>
                <a:gridCol w="6840760"/>
              </a:tblGrid>
              <a:tr h="229872">
                <a:tc gridSpan="2">
                  <a:txBody>
                    <a:bodyPr/>
                    <a:lstStyle/>
                    <a:p>
                      <a:pPr algn="ctr">
                        <a:lnSpc>
                          <a:spcPct val="115000"/>
                        </a:lnSpc>
                        <a:spcBef>
                          <a:spcPts val="1000"/>
                        </a:spcBef>
                        <a:spcAft>
                          <a:spcPts val="0"/>
                        </a:spcAft>
                      </a:pPr>
                      <a:r>
                        <a:rPr lang="ru-RU" sz="1400" b="1" i="1" spc="100" baseline="0" dirty="0">
                          <a:latin typeface="Times New Roman"/>
                          <a:ea typeface="Calibri"/>
                          <a:cs typeface="Times New Roman"/>
                        </a:rPr>
                        <a:t>Доходы бюджетов подразделяются на три вида</a:t>
                      </a:r>
                      <a:endParaRPr lang="ru-RU" sz="1200" i="1" spc="100" baseline="0" dirty="0">
                        <a:latin typeface="Calibri"/>
                        <a:ea typeface="Calibri"/>
                        <a:cs typeface="Times New Roman"/>
                      </a:endParaRPr>
                    </a:p>
                  </a:txBody>
                  <a:tcPr marL="44526" marR="44526" marT="0" marB="0">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chemeClr val="bg2"/>
                    </a:solidFill>
                  </a:tcPr>
                </a:tc>
                <a:tc hMerge="1">
                  <a:txBody>
                    <a:bodyPr/>
                    <a:lstStyle/>
                    <a:p>
                      <a:endParaRPr lang="ru-RU"/>
                    </a:p>
                  </a:txBody>
                  <a:tcPr/>
                </a:tc>
              </a:tr>
              <a:tr h="2068845">
                <a:tc>
                  <a:txBody>
                    <a:bodyPr/>
                    <a:lstStyle/>
                    <a:p>
                      <a:pPr algn="ctr">
                        <a:lnSpc>
                          <a:spcPct val="115000"/>
                        </a:lnSpc>
                        <a:spcBef>
                          <a:spcPts val="1000"/>
                        </a:spcBef>
                        <a:spcAft>
                          <a:spcPts val="0"/>
                        </a:spcAft>
                      </a:pPr>
                      <a:r>
                        <a:rPr lang="ru-RU" sz="1200" b="1" dirty="0">
                          <a:latin typeface="Times New Roman"/>
                          <a:ea typeface="Calibri"/>
                          <a:cs typeface="Times New Roman"/>
                        </a:rPr>
                        <a:t>Налоговые доходы</a:t>
                      </a:r>
                      <a:endParaRPr lang="ru-RU" sz="1100" b="1" dirty="0">
                        <a:latin typeface="Calibri"/>
                        <a:ea typeface="Calibri"/>
                        <a:cs typeface="Times New Roman"/>
                      </a:endParaRPr>
                    </a:p>
                  </a:txBody>
                  <a:tcPr marL="44526" marR="44526" marT="0" marB="0" anchor="ctr">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chemeClr val="accent3">
                        <a:lumMod val="60000"/>
                        <a:lumOff val="40000"/>
                      </a:schemeClr>
                    </a:solidFill>
                  </a:tcPr>
                </a:tc>
                <a:tc>
                  <a:txBody>
                    <a:bodyPr/>
                    <a:lstStyle/>
                    <a:p>
                      <a:pPr algn="l">
                        <a:lnSpc>
                          <a:spcPct val="115000"/>
                        </a:lnSpc>
                        <a:spcBef>
                          <a:spcPts val="1000"/>
                        </a:spcBef>
                        <a:spcAft>
                          <a:spcPts val="0"/>
                        </a:spcAft>
                      </a:pPr>
                      <a:r>
                        <a:rPr lang="ru-RU" sz="1200" dirty="0">
                          <a:latin typeface="Times New Roman"/>
                          <a:ea typeface="Calibri"/>
                          <a:cs typeface="Times New Roman"/>
                        </a:rPr>
                        <a:t>Центральное место в системе доходов любого бюджета бюджетной системы занимают налоговые доходы. К ним относятся предусмотренные налоговым законодательством Российской Федерации федеральные, региональные и местные налоги и сборы, а также пени и штрафы. Налоговые доходы разграничиваются между бюджетами различных уровней бюджетной системы в соответствии с налоговым и бюджетным законодательством. Налоговый кодекс Российской Федерации устанавливает федеральные, региональные и местные налоги и сборы, а также специальные налоговые режимы. Разграничение федеральных налогов между бюджетами различных уровней бюджетной системы производится на основе нормативов (процентных) отчислений. При этом данные нормативы закреплены в Бюджетном Кодексе и являются едиными и постоянными для бюджетов различных уровней бюджетной системы Российской Федерации.</a:t>
                      </a:r>
                      <a:endParaRPr lang="ru-RU" sz="1100" dirty="0">
                        <a:latin typeface="Calibri"/>
                        <a:ea typeface="Calibri"/>
                        <a:cs typeface="Times New Roman"/>
                      </a:endParaRPr>
                    </a:p>
                  </a:txBody>
                  <a:tcPr marL="44526" marR="44526" marT="0" marB="0">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chemeClr val="accent3">
                        <a:lumMod val="60000"/>
                        <a:lumOff val="40000"/>
                      </a:schemeClr>
                    </a:solidFill>
                  </a:tcPr>
                </a:tc>
              </a:tr>
              <a:tr h="2216783">
                <a:tc>
                  <a:txBody>
                    <a:bodyPr/>
                    <a:lstStyle/>
                    <a:p>
                      <a:pPr algn="ctr">
                        <a:lnSpc>
                          <a:spcPct val="115000"/>
                        </a:lnSpc>
                        <a:spcBef>
                          <a:spcPts val="1000"/>
                        </a:spcBef>
                        <a:spcAft>
                          <a:spcPts val="0"/>
                        </a:spcAft>
                      </a:pPr>
                      <a:r>
                        <a:rPr lang="ru-RU" sz="1200" b="1" dirty="0">
                          <a:latin typeface="Times New Roman"/>
                          <a:ea typeface="Calibri"/>
                          <a:cs typeface="Times New Roman"/>
                        </a:rPr>
                        <a:t>Неналоговые доходы</a:t>
                      </a:r>
                      <a:endParaRPr lang="ru-RU" sz="1100" b="1" dirty="0">
                        <a:latin typeface="Calibri"/>
                        <a:ea typeface="Calibri"/>
                        <a:cs typeface="Times New Roman"/>
                      </a:endParaRPr>
                    </a:p>
                  </a:txBody>
                  <a:tcPr marL="44526" marR="44526" marT="0" marB="0" anchor="ctr">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rgbClr val="00DA63"/>
                    </a:solidFill>
                  </a:tcPr>
                </a:tc>
                <a:tc>
                  <a:txBody>
                    <a:bodyPr/>
                    <a:lstStyle/>
                    <a:p>
                      <a:pPr marL="0" algn="l" defTabSz="914400" rtl="0" eaLnBrk="1" latinLnBrk="0" hangingPunct="1">
                        <a:lnSpc>
                          <a:spcPct val="115000"/>
                        </a:lnSpc>
                        <a:spcBef>
                          <a:spcPts val="1000"/>
                        </a:spcBef>
                        <a:spcAft>
                          <a:spcPts val="0"/>
                        </a:spcAft>
                        <a:buFontTx/>
                        <a:buChar char="-"/>
                      </a:pPr>
                      <a:r>
                        <a:rPr lang="ru-RU" sz="1200" kern="1200" dirty="0" smtClean="0">
                          <a:solidFill>
                            <a:schemeClr val="tx1"/>
                          </a:solidFill>
                          <a:latin typeface="Times New Roman"/>
                          <a:ea typeface="Calibri"/>
                          <a:cs typeface="Times New Roman"/>
                        </a:rPr>
                        <a:t>доходы </a:t>
                      </a:r>
                      <a:r>
                        <a:rPr lang="ru-RU" sz="1200" kern="1200" dirty="0">
                          <a:solidFill>
                            <a:schemeClr val="tx1"/>
                          </a:solidFill>
                          <a:latin typeface="Times New Roman"/>
                          <a:ea typeface="Calibri"/>
                          <a:cs typeface="Times New Roman"/>
                        </a:rPr>
                        <a:t>от использования имущества, находящегося в государственной или муниципальной собственности; </a:t>
                      </a:r>
                      <a:r>
                        <a:rPr lang="en-US" sz="1200" kern="1200" dirty="0" smtClean="0">
                          <a:solidFill>
                            <a:schemeClr val="tx1"/>
                          </a:solidFill>
                          <a:latin typeface="Times New Roman"/>
                          <a:ea typeface="Calibri"/>
                          <a:cs typeface="Times New Roman"/>
                        </a:rPr>
                        <a:t>                                                                                                                                                     - </a:t>
                      </a:r>
                      <a:r>
                        <a:rPr lang="ru-RU" sz="1200" kern="1200" dirty="0" smtClean="0">
                          <a:solidFill>
                            <a:schemeClr val="tx1"/>
                          </a:solidFill>
                          <a:latin typeface="Times New Roman"/>
                          <a:ea typeface="Calibri"/>
                          <a:cs typeface="Times New Roman"/>
                        </a:rPr>
                        <a:t>доходы </a:t>
                      </a:r>
                      <a:r>
                        <a:rPr lang="ru-RU" sz="1200" kern="1200" dirty="0">
                          <a:solidFill>
                            <a:schemeClr val="tx1"/>
                          </a:solidFill>
                          <a:latin typeface="Times New Roman"/>
                          <a:ea typeface="Calibri"/>
                          <a:cs typeface="Times New Roman"/>
                        </a:rPr>
                        <a:t>от платных услуг, оказываемых бюджетными учреждениями, находящимися в ведении соответственно федеральных органов исполнительной власти, органов исполнительной власти субъектов Российской Федерации, органов местного самоуправления;                                                                                                                                                                                    - средства, полученные в результате применения мер гражданско-правовой, административной и уголовной ответственности, в том числе штрафы, конфискации, компенсации, а также средства, полученные в возмещение вреда, причиненного Российской Федерации, субъектам Российской Федерации, муниципальным образованиям, и иные суммы принудительного  изъятия;                                                                                                                                                                                        - </a:t>
                      </a:r>
                      <a:r>
                        <a:rPr lang="ru-RU" sz="1200" kern="1200" dirty="0" smtClean="0">
                          <a:solidFill>
                            <a:schemeClr val="tx1"/>
                          </a:solidFill>
                          <a:latin typeface="Times New Roman"/>
                          <a:ea typeface="Calibri"/>
                          <a:cs typeface="Times New Roman"/>
                        </a:rPr>
                        <a:t>платежи </a:t>
                      </a:r>
                      <a:r>
                        <a:rPr lang="ru-RU" sz="1200" kern="1200" dirty="0">
                          <a:solidFill>
                            <a:schemeClr val="tx1"/>
                          </a:solidFill>
                          <a:latin typeface="Times New Roman"/>
                          <a:ea typeface="Calibri"/>
                          <a:cs typeface="Times New Roman"/>
                        </a:rPr>
                        <a:t>при пользовании природными ресурсами, административные платежи и сборы;                                                                          - иные неналоговые доходы.</a:t>
                      </a:r>
                    </a:p>
                  </a:txBody>
                  <a:tcPr marL="44526" marR="44526" marT="0" marB="0">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rgbClr val="00DA63"/>
                    </a:solidFill>
                  </a:tcPr>
                </a:tc>
              </a:tr>
              <a:tr h="1379230">
                <a:tc>
                  <a:txBody>
                    <a:bodyPr/>
                    <a:lstStyle/>
                    <a:p>
                      <a:pPr algn="ctr">
                        <a:lnSpc>
                          <a:spcPct val="115000"/>
                        </a:lnSpc>
                        <a:spcBef>
                          <a:spcPts val="1000"/>
                        </a:spcBef>
                        <a:spcAft>
                          <a:spcPts val="0"/>
                        </a:spcAft>
                      </a:pPr>
                      <a:r>
                        <a:rPr lang="ru-RU" sz="1200" b="1" dirty="0">
                          <a:latin typeface="Times New Roman"/>
                          <a:ea typeface="Calibri"/>
                          <a:cs typeface="Times New Roman"/>
                        </a:rPr>
                        <a:t>Безвозмездные поступления</a:t>
                      </a:r>
                      <a:endParaRPr lang="ru-RU" sz="1100" b="1" dirty="0">
                        <a:latin typeface="Calibri"/>
                        <a:ea typeface="Calibri"/>
                        <a:cs typeface="Times New Roman"/>
                      </a:endParaRPr>
                    </a:p>
                  </a:txBody>
                  <a:tcPr marL="44526" marR="44526" marT="0" marB="0" anchor="ctr">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chemeClr val="tx2">
                        <a:lumMod val="40000"/>
                        <a:lumOff val="60000"/>
                      </a:schemeClr>
                    </a:solidFill>
                  </a:tcPr>
                </a:tc>
                <a:tc>
                  <a:txBody>
                    <a:bodyPr/>
                    <a:lstStyle/>
                    <a:p>
                      <a:pPr>
                        <a:lnSpc>
                          <a:spcPct val="115000"/>
                        </a:lnSpc>
                        <a:spcBef>
                          <a:spcPts val="1000"/>
                        </a:spcBef>
                        <a:spcAft>
                          <a:spcPts val="0"/>
                        </a:spcAft>
                      </a:pPr>
                      <a:r>
                        <a:rPr lang="ru-RU" sz="1200" dirty="0">
                          <a:latin typeface="Times New Roman"/>
                          <a:ea typeface="Calibri"/>
                          <a:cs typeface="Times New Roman"/>
                        </a:rPr>
                        <a:t>- дотации из других бюджетов бюджетной системы Российской Федерации;                                                                                                                        - субсидии из других бюджетов бюджетной системы Российской Федерации (межбюджетные субсидии);                                     </a:t>
                      </a:r>
                      <a:r>
                        <a:rPr lang="en-US" sz="1200" dirty="0" smtClean="0">
                          <a:latin typeface="Times New Roman"/>
                          <a:ea typeface="Calibri"/>
                          <a:cs typeface="Times New Roman"/>
                        </a:rPr>
                        <a:t>                                                                                                                         </a:t>
                      </a:r>
                      <a:r>
                        <a:rPr lang="ru-RU" sz="1200" dirty="0" smtClean="0">
                          <a:latin typeface="Times New Roman"/>
                          <a:ea typeface="Calibri"/>
                          <a:cs typeface="Times New Roman"/>
                        </a:rPr>
                        <a:t>- </a:t>
                      </a:r>
                      <a:r>
                        <a:rPr lang="ru-RU" sz="1200" dirty="0">
                          <a:latin typeface="Times New Roman"/>
                          <a:ea typeface="Calibri"/>
                          <a:cs typeface="Times New Roman"/>
                        </a:rPr>
                        <a:t>субвенции из федерального бюджета и (или) из бюджетов субъектов Российской Федерации;                                                                    - иные межбюджетные трансферты из других бюджетов бюджетной системы Российской Федерации; безвозмездные поступления от физических и юридических лиц, международных организаций и правительств иностранных государств, в том числе добровольные пожертвования.</a:t>
                      </a:r>
                      <a:endParaRPr lang="ru-RU" sz="1100" dirty="0">
                        <a:latin typeface="Calibri"/>
                        <a:ea typeface="Calibri"/>
                        <a:cs typeface="Times New Roman"/>
                      </a:endParaRPr>
                    </a:p>
                  </a:txBody>
                  <a:tcPr marL="44526" marR="44526" marT="0" marB="0">
                    <a:lnL w="19050" cap="flat" cmpd="sng" algn="ctr">
                      <a:solidFill>
                        <a:schemeClr val="tx1">
                          <a:lumMod val="85000"/>
                          <a:lumOff val="15000"/>
                        </a:schemeClr>
                      </a:solidFill>
                      <a:prstDash val="solid"/>
                      <a:round/>
                      <a:headEnd type="none" w="med" len="med"/>
                      <a:tailEnd type="none" w="med" len="med"/>
                    </a:lnL>
                    <a:lnR w="19050" cap="flat" cmpd="sng" algn="ctr">
                      <a:solidFill>
                        <a:schemeClr val="tx1">
                          <a:lumMod val="85000"/>
                          <a:lumOff val="15000"/>
                        </a:schemeClr>
                      </a:solidFill>
                      <a:prstDash val="solid"/>
                      <a:round/>
                      <a:headEnd type="none" w="med" len="med"/>
                      <a:tailEnd type="none" w="med" len="med"/>
                    </a:lnR>
                    <a:lnT w="19050" cap="flat" cmpd="sng" algn="ctr">
                      <a:solidFill>
                        <a:schemeClr val="tx1">
                          <a:lumMod val="85000"/>
                          <a:lumOff val="15000"/>
                        </a:schemeClr>
                      </a:solidFill>
                      <a:prstDash val="solid"/>
                      <a:round/>
                      <a:headEnd type="none" w="med" len="med"/>
                      <a:tailEnd type="none" w="med" len="med"/>
                    </a:lnT>
                    <a:lnB w="19050" cap="flat" cmpd="sng" algn="ctr">
                      <a:solidFill>
                        <a:schemeClr val="tx1">
                          <a:lumMod val="85000"/>
                          <a:lumOff val="15000"/>
                        </a:schemeClr>
                      </a:solidFill>
                      <a:prstDash val="solid"/>
                      <a:round/>
                      <a:headEnd type="none" w="med" len="med"/>
                      <a:tailEnd type="none" w="med" len="med"/>
                    </a:lnB>
                    <a:solidFill>
                      <a:schemeClr val="tx2">
                        <a:lumMod val="40000"/>
                        <a:lumOff val="60000"/>
                      </a:schemeClr>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4544" y="-27384"/>
            <a:ext cx="9963075" cy="646331"/>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Доходы бюджета муниципального образования «Всеволожский муниципальный район» Ленинградской области в 2021 году</a:t>
            </a:r>
          </a:p>
        </p:txBody>
      </p:sp>
      <p:sp>
        <p:nvSpPr>
          <p:cNvPr id="5" name="TextBox 4"/>
          <p:cNvSpPr txBox="1"/>
          <p:nvPr/>
        </p:nvSpPr>
        <p:spPr>
          <a:xfrm>
            <a:off x="8005315" y="582588"/>
            <a:ext cx="847155" cy="276999"/>
          </a:xfrm>
          <a:prstGeom prst="rect">
            <a:avLst/>
          </a:prstGeom>
          <a:noFill/>
        </p:spPr>
        <p:txBody>
          <a:bodyPr wrap="none" rtlCol="0">
            <a:spAutoFit/>
          </a:bodyPr>
          <a:lstStyle/>
          <a:p>
            <a:r>
              <a:rPr lang="ru-RU" sz="1200" dirty="0" smtClean="0"/>
              <a:t>(тыс. руб.)</a:t>
            </a:r>
            <a:endParaRPr lang="ru-RU" sz="1200" dirty="0"/>
          </a:p>
        </p:txBody>
      </p:sp>
      <p:graphicFrame>
        <p:nvGraphicFramePr>
          <p:cNvPr id="7" name="Таблица 6"/>
          <p:cNvGraphicFramePr>
            <a:graphicFrameLocks noGrp="1"/>
          </p:cNvGraphicFramePr>
          <p:nvPr/>
        </p:nvGraphicFramePr>
        <p:xfrm>
          <a:off x="347912" y="836712"/>
          <a:ext cx="8496943" cy="5847918"/>
        </p:xfrm>
        <a:graphic>
          <a:graphicData uri="http://schemas.openxmlformats.org/drawingml/2006/table">
            <a:tbl>
              <a:tblPr/>
              <a:tblGrid>
                <a:gridCol w="4656136"/>
                <a:gridCol w="1152128"/>
                <a:gridCol w="1584176"/>
                <a:gridCol w="1104503"/>
              </a:tblGrid>
              <a:tr h="251801">
                <a:tc>
                  <a:txBody>
                    <a:bodyPr/>
                    <a:lstStyle/>
                    <a:p>
                      <a:pPr algn="ctr">
                        <a:lnSpc>
                          <a:spcPct val="115000"/>
                        </a:lnSpc>
                        <a:spcBef>
                          <a:spcPts val="1000"/>
                        </a:spcBef>
                        <a:spcAft>
                          <a:spcPts val="0"/>
                        </a:spcAft>
                      </a:pPr>
                      <a:r>
                        <a:rPr lang="ru-RU" sz="1200" b="1" dirty="0" smtClean="0">
                          <a:solidFill>
                            <a:srgbClr val="000000"/>
                          </a:solidFill>
                          <a:latin typeface="Times New Roman"/>
                          <a:ea typeface="Calibri"/>
                          <a:cs typeface="Times New Roman"/>
                        </a:rPr>
                        <a:t>Наименование показателя</a:t>
                      </a:r>
                      <a:endParaRPr lang="ru-RU" sz="105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200" b="1" dirty="0" smtClean="0">
                          <a:solidFill>
                            <a:srgbClr val="000000"/>
                          </a:solidFill>
                          <a:latin typeface="Times New Roman"/>
                          <a:ea typeface="Calibri"/>
                          <a:cs typeface="Times New Roman"/>
                        </a:rPr>
                        <a:t>План 2021 года</a:t>
                      </a:r>
                      <a:endParaRPr lang="ru-RU" sz="105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200" b="1" dirty="0" smtClean="0">
                          <a:solidFill>
                            <a:srgbClr val="000000"/>
                          </a:solidFill>
                          <a:latin typeface="Times New Roman"/>
                          <a:ea typeface="Calibri"/>
                          <a:cs typeface="Times New Roman"/>
                        </a:rPr>
                        <a:t>Исполнено в 2021 год</a:t>
                      </a:r>
                      <a:endParaRPr lang="ru-RU" sz="105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200" b="1" dirty="0" smtClean="0">
                          <a:solidFill>
                            <a:srgbClr val="000000"/>
                          </a:solidFill>
                          <a:latin typeface="Times New Roman"/>
                          <a:ea typeface="Calibri"/>
                          <a:cs typeface="Times New Roman"/>
                        </a:rPr>
                        <a:t>% исполнения</a:t>
                      </a:r>
                      <a:endParaRPr lang="ru-RU" sz="105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20162">
                <a:tc>
                  <a:txBody>
                    <a:bodyPr/>
                    <a:lstStyle/>
                    <a:p>
                      <a:pPr>
                        <a:lnSpc>
                          <a:spcPct val="115000"/>
                        </a:lnSpc>
                        <a:spcBef>
                          <a:spcPts val="1000"/>
                        </a:spcBef>
                        <a:spcAft>
                          <a:spcPts val="0"/>
                        </a:spcAft>
                      </a:pPr>
                      <a:r>
                        <a:rPr lang="ru-RU" sz="1200" dirty="0" smtClean="0">
                          <a:solidFill>
                            <a:srgbClr val="000000"/>
                          </a:solidFill>
                          <a:latin typeface="Times New Roman"/>
                          <a:ea typeface="Calibri"/>
                          <a:cs typeface="Times New Roman"/>
                        </a:rPr>
                        <a:t>НАЛОГОВЫЕ И НЕНАЛОГОВЫЕ ДОХОДЫ</a:t>
                      </a: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en-US" sz="1200" kern="1200" dirty="0">
                          <a:solidFill>
                            <a:srgbClr val="000000"/>
                          </a:solidFill>
                          <a:latin typeface="Times New Roman"/>
                          <a:ea typeface="Calibri"/>
                          <a:cs typeface="Times New Roman"/>
                        </a:rPr>
                        <a:t>6 051 405</a:t>
                      </a:r>
                      <a:r>
                        <a:rPr lang="ru-RU" sz="1200" kern="1200" dirty="0">
                          <a:solidFill>
                            <a:srgbClr val="000000"/>
                          </a:solidFill>
                          <a:latin typeface="Times New Roman"/>
                          <a:ea typeface="Calibri"/>
                          <a:cs typeface="Times New Roman"/>
                        </a:rPr>
                        <a:t>,</a:t>
                      </a:r>
                      <a:r>
                        <a:rPr lang="en-US" sz="1200" kern="1200" dirty="0">
                          <a:solidFill>
                            <a:srgbClr val="000000"/>
                          </a:solidFill>
                          <a:latin typeface="Times New Roman"/>
                          <a:ea typeface="Calibri"/>
                          <a:cs typeface="Times New Roman"/>
                        </a:rPr>
                        <a:t>4</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6 277 140,5</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103,7</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44000">
                <a:tc>
                  <a:txBody>
                    <a:bodyPr/>
                    <a:lstStyle/>
                    <a:p>
                      <a:pPr>
                        <a:lnSpc>
                          <a:spcPct val="115000"/>
                        </a:lnSpc>
                        <a:spcBef>
                          <a:spcPts val="1000"/>
                        </a:spcBef>
                        <a:spcAft>
                          <a:spcPts val="0"/>
                        </a:spcAft>
                      </a:pPr>
                      <a:r>
                        <a:rPr lang="ru-RU" sz="1050" i="1" spc="-15" dirty="0" smtClean="0">
                          <a:solidFill>
                            <a:srgbClr val="000000"/>
                          </a:solidFill>
                          <a:latin typeface="Times New Roman"/>
                          <a:ea typeface="Calibri"/>
                          <a:cs typeface="Times New Roman"/>
                        </a:rPr>
                        <a:t>налог на доходы физических лиц</a:t>
                      </a:r>
                      <a:endParaRPr lang="ru-RU" sz="800" i="1" dirty="0">
                        <a:latin typeface="+mn-lt"/>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en-US" sz="1050" i="1" kern="1200" dirty="0">
                          <a:solidFill>
                            <a:srgbClr val="000000"/>
                          </a:solidFill>
                          <a:latin typeface="Times New Roman"/>
                          <a:ea typeface="Calibri"/>
                          <a:cs typeface="Times New Roman"/>
                        </a:rPr>
                        <a:t>2 568 497</a:t>
                      </a:r>
                      <a:r>
                        <a:rPr lang="ru-RU" sz="1050" i="1" kern="1200" dirty="0">
                          <a:solidFill>
                            <a:srgbClr val="000000"/>
                          </a:solidFill>
                          <a:latin typeface="Times New Roman"/>
                          <a:ea typeface="Calibri"/>
                          <a:cs typeface="Times New Roman"/>
                        </a:rPr>
                        <a:t>,</a:t>
                      </a:r>
                      <a:r>
                        <a:rPr lang="en-US" sz="1050" i="1" kern="1200" dirty="0">
                          <a:solidFill>
                            <a:srgbClr val="000000"/>
                          </a:solidFill>
                          <a:latin typeface="Times New Roman"/>
                          <a:ea typeface="Calibri"/>
                          <a:cs typeface="Times New Roman"/>
                        </a:rPr>
                        <a:t>6</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2 724 050,2</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106,1</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44000">
                <a:tc>
                  <a:txBody>
                    <a:bodyPr/>
                    <a:lstStyle/>
                    <a:p>
                      <a:pPr algn="l">
                        <a:lnSpc>
                          <a:spcPct val="115000"/>
                        </a:lnSpc>
                        <a:spcAft>
                          <a:spcPts val="0"/>
                        </a:spcAft>
                      </a:pPr>
                      <a:r>
                        <a:rPr lang="ru-RU" sz="1050" i="1" dirty="0" smtClean="0">
                          <a:latin typeface="Times New Roman"/>
                          <a:ea typeface="Calibri"/>
                          <a:cs typeface="Times New Roman"/>
                        </a:rPr>
                        <a:t>акцизы по подакцизным товарам (продукции), производимым на территории Российской Федерации</a:t>
                      </a:r>
                      <a:endParaRPr lang="ru-RU" sz="800" i="1" dirty="0">
                        <a:latin typeface="+mn-lt"/>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500,0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672,6</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134,5</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44000">
                <a:tc>
                  <a:txBody>
                    <a:bodyPr/>
                    <a:lstStyle/>
                    <a:p>
                      <a:pPr>
                        <a:lnSpc>
                          <a:spcPct val="115000"/>
                        </a:lnSpc>
                        <a:spcBef>
                          <a:spcPts val="1000"/>
                        </a:spcBef>
                        <a:spcAft>
                          <a:spcPts val="0"/>
                        </a:spcAft>
                      </a:pPr>
                      <a:r>
                        <a:rPr lang="ru-RU" sz="1050" i="1" dirty="0" smtClean="0">
                          <a:latin typeface="Times New Roman"/>
                          <a:ea typeface="Calibri"/>
                          <a:cs typeface="Times New Roman"/>
                        </a:rPr>
                        <a:t>налог, взимаемый в связи с применением упрощенной системы налогообложения</a:t>
                      </a:r>
                      <a:endParaRPr lang="ru-RU" sz="800" i="1" dirty="0">
                        <a:latin typeface="+mn-lt"/>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2 669 631,0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2 691 218,2</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100,8</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44000">
                <a:tc>
                  <a:txBody>
                    <a:bodyPr/>
                    <a:lstStyle/>
                    <a:p>
                      <a:pPr>
                        <a:lnSpc>
                          <a:spcPct val="115000"/>
                        </a:lnSpc>
                        <a:spcBef>
                          <a:spcPts val="1000"/>
                        </a:spcBef>
                        <a:spcAft>
                          <a:spcPts val="0"/>
                        </a:spcAft>
                      </a:pPr>
                      <a:r>
                        <a:rPr lang="ru-RU" sz="1050" i="1" dirty="0" smtClean="0">
                          <a:latin typeface="Times New Roman"/>
                          <a:ea typeface="Calibri"/>
                          <a:cs typeface="Times New Roman"/>
                        </a:rPr>
                        <a:t>единый налог на вмененный доход для отдельных видов деятельности</a:t>
                      </a:r>
                      <a:endParaRPr lang="ru-RU" sz="800" i="1" dirty="0">
                        <a:latin typeface="+mn-lt"/>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31 000,0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30 609,3</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98,7</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44000">
                <a:tc>
                  <a:txBody>
                    <a:bodyPr/>
                    <a:lstStyle/>
                    <a:p>
                      <a:pPr>
                        <a:lnSpc>
                          <a:spcPct val="115000"/>
                        </a:lnSpc>
                        <a:spcBef>
                          <a:spcPts val="1000"/>
                        </a:spcBef>
                        <a:spcAft>
                          <a:spcPts val="0"/>
                        </a:spcAft>
                      </a:pPr>
                      <a:r>
                        <a:rPr lang="ru-RU" sz="1050" i="1" dirty="0" smtClean="0">
                          <a:latin typeface="Times New Roman"/>
                          <a:ea typeface="Calibri"/>
                          <a:cs typeface="Times New Roman"/>
                        </a:rPr>
                        <a:t>единый сельскохозяйственный налог</a:t>
                      </a:r>
                      <a:endParaRPr lang="ru-RU" sz="800" i="1" dirty="0">
                        <a:latin typeface="+mn-lt"/>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1 100,0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1 072,5</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97,5</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44000">
                <a:tc>
                  <a:txBody>
                    <a:bodyPr/>
                    <a:lstStyle/>
                    <a:p>
                      <a:pPr>
                        <a:lnSpc>
                          <a:spcPct val="115000"/>
                        </a:lnSpc>
                        <a:spcBef>
                          <a:spcPts val="1000"/>
                        </a:spcBef>
                        <a:spcAft>
                          <a:spcPts val="0"/>
                        </a:spcAft>
                      </a:pPr>
                      <a:r>
                        <a:rPr lang="ru-RU" sz="1050" i="1" dirty="0" smtClean="0">
                          <a:solidFill>
                            <a:srgbClr val="000000"/>
                          </a:solidFill>
                          <a:latin typeface="Times New Roman"/>
                          <a:ea typeface="Calibri"/>
                          <a:cs typeface="Times New Roman"/>
                        </a:rPr>
                        <a:t>налог, взимаемый в связи с применением патентной системы налогообложения</a:t>
                      </a:r>
                      <a:endParaRPr lang="ru-RU" sz="800" i="1" dirty="0">
                        <a:latin typeface="+mn-lt"/>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55 300,0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69 977,6</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126,5</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44000">
                <a:tc>
                  <a:txBody>
                    <a:bodyPr/>
                    <a:lstStyle/>
                    <a:p>
                      <a:pPr marL="0" marR="0" indent="0" algn="l" defTabSz="914400" rtl="0" eaLnBrk="1" fontAlgn="auto" latinLnBrk="0" hangingPunct="1">
                        <a:lnSpc>
                          <a:spcPct val="115000"/>
                        </a:lnSpc>
                        <a:spcBef>
                          <a:spcPts val="1000"/>
                        </a:spcBef>
                        <a:spcAft>
                          <a:spcPts val="0"/>
                        </a:spcAft>
                        <a:buClrTx/>
                        <a:buSzTx/>
                        <a:buFontTx/>
                        <a:buNone/>
                        <a:tabLst/>
                        <a:defRPr/>
                      </a:pPr>
                      <a:r>
                        <a:rPr lang="ru-RU" sz="1050" i="1" kern="1200" dirty="0" smtClean="0">
                          <a:solidFill>
                            <a:srgbClr val="000000"/>
                          </a:solidFill>
                          <a:latin typeface="Times New Roman"/>
                          <a:ea typeface="Calibri"/>
                          <a:cs typeface="Times New Roman"/>
                        </a:rPr>
                        <a:t>государственная пошлина</a:t>
                      </a: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74 750,0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78 080,8</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104,5</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44000">
                <a:tc>
                  <a:txBody>
                    <a:bodyPr/>
                    <a:lstStyle/>
                    <a:p>
                      <a:pPr marL="0" marR="0" indent="0" algn="l" defTabSz="914400" rtl="0" eaLnBrk="1" fontAlgn="auto" latinLnBrk="0" hangingPunct="1">
                        <a:lnSpc>
                          <a:spcPct val="115000"/>
                        </a:lnSpc>
                        <a:spcBef>
                          <a:spcPts val="1000"/>
                        </a:spcBef>
                        <a:spcAft>
                          <a:spcPts val="0"/>
                        </a:spcAft>
                        <a:buClrTx/>
                        <a:buSzTx/>
                        <a:buFontTx/>
                        <a:buNone/>
                        <a:tabLst/>
                        <a:defRPr/>
                      </a:pPr>
                      <a:r>
                        <a:rPr lang="ru-RU" sz="1050" i="1" dirty="0" smtClean="0">
                          <a:solidFill>
                            <a:srgbClr val="000000"/>
                          </a:solidFill>
                          <a:latin typeface="Times New Roman"/>
                          <a:ea typeface="Calibri"/>
                          <a:cs typeface="Times New Roman"/>
                        </a:rPr>
                        <a:t>доходы  по отмененным налогам</a:t>
                      </a:r>
                      <a:endParaRPr lang="ru-RU" sz="1050" i="1" kern="1200" dirty="0" smtClean="0">
                        <a:solidFill>
                          <a:srgbClr val="000000"/>
                        </a:solidFill>
                        <a:latin typeface="Times New Roman"/>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0,6</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14548">
                <a:tc>
                  <a:txBody>
                    <a:bodyPr/>
                    <a:lstStyle/>
                    <a:p>
                      <a:pPr>
                        <a:lnSpc>
                          <a:spcPct val="115000"/>
                        </a:lnSpc>
                        <a:spcBef>
                          <a:spcPts val="1000"/>
                        </a:spcBef>
                        <a:spcAft>
                          <a:spcPts val="0"/>
                        </a:spcAft>
                      </a:pPr>
                      <a:r>
                        <a:rPr lang="ru-RU" sz="1200" dirty="0" smtClean="0">
                          <a:solidFill>
                            <a:srgbClr val="000000"/>
                          </a:solidFill>
                          <a:latin typeface="Times New Roman"/>
                          <a:ea typeface="Calibri"/>
                          <a:cs typeface="Times New Roman"/>
                        </a:rPr>
                        <a:t>ИТОГО НАЛОГОВЫЕ ДОХОДЫ</a:t>
                      </a: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5 400 778,6</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5 595 681,8</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103,6</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80000">
                <a:tc>
                  <a:txBody>
                    <a:bodyPr/>
                    <a:lstStyle/>
                    <a:p>
                      <a:pPr>
                        <a:lnSpc>
                          <a:spcPct val="115000"/>
                        </a:lnSpc>
                        <a:spcBef>
                          <a:spcPts val="1000"/>
                        </a:spcBef>
                        <a:spcAft>
                          <a:spcPts val="0"/>
                        </a:spcAft>
                      </a:pPr>
                      <a:r>
                        <a:rPr lang="ru-RU" sz="1100" i="1" dirty="0" smtClean="0">
                          <a:latin typeface="Times New Roman"/>
                          <a:ea typeface="Calibri"/>
                          <a:cs typeface="Times New Roman"/>
                        </a:rPr>
                        <a:t>доходы от сдачи в аренду имущества и земельных участков</a:t>
                      </a:r>
                      <a:endParaRPr lang="ru-RU" sz="1100" i="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230 900,0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239 544,6</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103,7</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nSpc>
                          <a:spcPct val="115000"/>
                        </a:lnSpc>
                        <a:spcBef>
                          <a:spcPts val="1000"/>
                        </a:spcBef>
                        <a:spcAft>
                          <a:spcPts val="0"/>
                        </a:spcAft>
                      </a:pPr>
                      <a:r>
                        <a:rPr lang="ru-RU" sz="1100" i="1" spc="-10" dirty="0" smtClean="0">
                          <a:solidFill>
                            <a:srgbClr val="000000"/>
                          </a:solidFill>
                          <a:latin typeface="Times New Roman"/>
                          <a:ea typeface="Calibri"/>
                          <a:cs typeface="Times New Roman"/>
                        </a:rPr>
                        <a:t>плата за негативное воздействие на </a:t>
                      </a:r>
                      <a:r>
                        <a:rPr lang="ru-RU" sz="1100" i="1" spc="-5" dirty="0" smtClean="0">
                          <a:solidFill>
                            <a:srgbClr val="000000"/>
                          </a:solidFill>
                          <a:latin typeface="Times New Roman"/>
                          <a:ea typeface="Calibri"/>
                          <a:cs typeface="Times New Roman"/>
                        </a:rPr>
                        <a:t>окружающую среду</a:t>
                      </a:r>
                      <a:endParaRPr lang="ru-RU" sz="1100" i="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42 100,0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42 181,1</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100,2</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доходы </a:t>
                      </a:r>
                      <a:r>
                        <a:rPr lang="ru-RU" sz="1100" i="1" kern="1200" spc="-10" dirty="0">
                          <a:solidFill>
                            <a:srgbClr val="000000"/>
                          </a:solidFill>
                          <a:latin typeface="Times New Roman"/>
                          <a:ea typeface="Calibri"/>
                          <a:cs typeface="Times New Roman"/>
                        </a:rPr>
                        <a:t>от оказания платных услуг (работ) и компенсации затрат государства</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4 556,8</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4 198,1</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92,1</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доходы </a:t>
                      </a:r>
                      <a:r>
                        <a:rPr lang="ru-RU" sz="1100" i="1" kern="1200" spc="-10" dirty="0">
                          <a:solidFill>
                            <a:srgbClr val="000000"/>
                          </a:solidFill>
                          <a:latin typeface="Times New Roman"/>
                          <a:ea typeface="Calibri"/>
                          <a:cs typeface="Times New Roman"/>
                        </a:rPr>
                        <a:t>от реализации </a:t>
                      </a:r>
                      <a:r>
                        <a:rPr lang="ru-RU" sz="1100" i="1" kern="1200" spc="-10" dirty="0" smtClean="0">
                          <a:solidFill>
                            <a:srgbClr val="000000"/>
                          </a:solidFill>
                          <a:latin typeface="Times New Roman"/>
                          <a:ea typeface="Calibri"/>
                          <a:cs typeface="Times New Roman"/>
                        </a:rPr>
                        <a:t>имущества </a:t>
                      </a:r>
                      <a:r>
                        <a:rPr lang="ru-RU" sz="1100" i="1" kern="1200" spc="-10" dirty="0">
                          <a:solidFill>
                            <a:srgbClr val="000000"/>
                          </a:solidFill>
                          <a:latin typeface="Times New Roman"/>
                          <a:ea typeface="Calibri"/>
                          <a:cs typeface="Times New Roman"/>
                        </a:rPr>
                        <a:t>и земельных участков</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334 070,0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357 477,0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107,0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штрафы</a:t>
                      </a:r>
                      <a:r>
                        <a:rPr lang="ru-RU" sz="1100" i="1" kern="1200" spc="-10" dirty="0">
                          <a:solidFill>
                            <a:srgbClr val="000000"/>
                          </a:solidFill>
                          <a:latin typeface="Times New Roman"/>
                          <a:ea typeface="Calibri"/>
                          <a:cs typeface="Times New Roman"/>
                        </a:rPr>
                        <a:t>, санкции, возмещение ущерба</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19 000,0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16 436,1</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86,5</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прочие </a:t>
                      </a:r>
                      <a:r>
                        <a:rPr lang="ru-RU" sz="1100" i="1" kern="1200" spc="-10" dirty="0">
                          <a:solidFill>
                            <a:srgbClr val="000000"/>
                          </a:solidFill>
                          <a:latin typeface="Times New Roman"/>
                          <a:ea typeface="Calibri"/>
                          <a:cs typeface="Times New Roman"/>
                        </a:rPr>
                        <a:t>неналоговые доходы</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20 000,0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21 621,8</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108,1</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marL="0" algn="l"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ИТОГО НЕНАЛОГОВЫЕ ДОХОДЫ</a:t>
                      </a: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650 626,8</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681 458,7</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104,7</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72984">
                <a:tc>
                  <a:txBody>
                    <a:bodyPr/>
                    <a:lstStyle/>
                    <a:p>
                      <a:pPr marL="0" algn="l"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БЕЗВОЗМЕЗДНЫЕ ПОСТУПЛЕНИЯ</a:t>
                      </a:r>
                      <a:endParaRPr lang="ru-RU" sz="1200" kern="120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10 596 991,2</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10 349 140,5</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97,7</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дотации</a:t>
                      </a:r>
                      <a:endParaRPr lang="ru-RU" sz="1100" i="1" kern="1200" spc="-1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370 584,7</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370 584,7</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100,0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субсидии</a:t>
                      </a:r>
                      <a:endParaRPr lang="ru-RU" sz="1100" i="1" kern="1200" spc="-1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3 022 996,2</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2 882 590,6</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95,4</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субвенции</a:t>
                      </a:r>
                      <a:endParaRPr lang="ru-RU" sz="1100" i="1" kern="1200" spc="-1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7 166 080,6</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7 103 648,6</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99,1</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межбюджетные </a:t>
                      </a:r>
                      <a:r>
                        <a:rPr lang="ru-RU" sz="1100" i="1" kern="1200" spc="-10" dirty="0">
                          <a:solidFill>
                            <a:srgbClr val="000000"/>
                          </a:solidFill>
                          <a:latin typeface="Times New Roman"/>
                          <a:ea typeface="Calibri"/>
                          <a:cs typeface="Times New Roman"/>
                        </a:rPr>
                        <a:t>трансферты</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37 329, 7</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38 183,6</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102,3</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прочие </a:t>
                      </a:r>
                      <a:r>
                        <a:rPr lang="ru-RU" sz="1100" i="1" kern="1200" spc="-10" dirty="0">
                          <a:solidFill>
                            <a:srgbClr val="000000"/>
                          </a:solidFill>
                          <a:latin typeface="Times New Roman"/>
                          <a:ea typeface="Calibri"/>
                          <a:cs typeface="Times New Roman"/>
                        </a:rPr>
                        <a:t>безвозмездные поступления</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2 642,0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возврат </a:t>
                      </a:r>
                      <a:r>
                        <a:rPr lang="ru-RU" sz="1100" i="1" kern="1200" spc="-10" dirty="0">
                          <a:solidFill>
                            <a:srgbClr val="000000"/>
                          </a:solidFill>
                          <a:latin typeface="Times New Roman"/>
                          <a:ea typeface="Calibri"/>
                          <a:cs typeface="Times New Roman"/>
                        </a:rPr>
                        <a:t>остатков прошлых лет</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a:solidFill>
                            <a:srgbClr val="000000"/>
                          </a:solidFill>
                          <a:latin typeface="Times New Roman"/>
                          <a:ea typeface="Calibri"/>
                          <a:cs typeface="Times New Roman"/>
                        </a:rPr>
                        <a:t>- 48 509,0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r">
                        <a:lnSpc>
                          <a:spcPct val="115000"/>
                        </a:lnSpc>
                        <a:spcBef>
                          <a:spcPts val="1000"/>
                        </a:spcBef>
                        <a:spcAft>
                          <a:spcPts val="0"/>
                        </a:spcAft>
                      </a:pPr>
                      <a:endParaRPr lang="ru-RU" sz="8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kern="1200" spc="-10" dirty="0">
                          <a:solidFill>
                            <a:srgbClr val="000000"/>
                          </a:solidFill>
                          <a:latin typeface="Times New Roman"/>
                          <a:ea typeface="Calibri"/>
                          <a:cs typeface="Times New Roman"/>
                        </a:rPr>
                        <a:t>ВСЕГО ДОХОДОВ</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16 648 396,6</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16 626 281,0</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a:solidFill>
                            <a:srgbClr val="000000"/>
                          </a:solidFill>
                          <a:latin typeface="Times New Roman"/>
                          <a:ea typeface="Calibri"/>
                          <a:cs typeface="Times New Roman"/>
                        </a:rPr>
                        <a:t>99,9</a:t>
                      </a: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118373"/>
            <a:ext cx="9963075" cy="646331"/>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Доходы бюджета муниципального образования «Всеволожский муниципальный район» Ленинградской области в 2022-2024 годах</a:t>
            </a:r>
          </a:p>
        </p:txBody>
      </p:sp>
      <p:sp>
        <p:nvSpPr>
          <p:cNvPr id="5" name="TextBox 4"/>
          <p:cNvSpPr txBox="1"/>
          <p:nvPr/>
        </p:nvSpPr>
        <p:spPr>
          <a:xfrm>
            <a:off x="8005315" y="893080"/>
            <a:ext cx="847155" cy="276999"/>
          </a:xfrm>
          <a:prstGeom prst="rect">
            <a:avLst/>
          </a:prstGeom>
          <a:noFill/>
        </p:spPr>
        <p:txBody>
          <a:bodyPr wrap="none" rtlCol="0">
            <a:spAutoFit/>
          </a:bodyPr>
          <a:lstStyle/>
          <a:p>
            <a:r>
              <a:rPr lang="ru-RU" sz="1200" dirty="0" smtClean="0"/>
              <a:t>(тыс. руб.)</a:t>
            </a:r>
            <a:endParaRPr lang="ru-RU" sz="1200" dirty="0"/>
          </a:p>
        </p:txBody>
      </p:sp>
      <p:graphicFrame>
        <p:nvGraphicFramePr>
          <p:cNvPr id="7" name="Таблица 6"/>
          <p:cNvGraphicFramePr>
            <a:graphicFrameLocks noGrp="1"/>
          </p:cNvGraphicFramePr>
          <p:nvPr/>
        </p:nvGraphicFramePr>
        <p:xfrm>
          <a:off x="347912" y="1143012"/>
          <a:ext cx="8496943" cy="5166308"/>
        </p:xfrm>
        <a:graphic>
          <a:graphicData uri="http://schemas.openxmlformats.org/drawingml/2006/table">
            <a:tbl>
              <a:tblPr/>
              <a:tblGrid>
                <a:gridCol w="4584128"/>
                <a:gridCol w="1296144"/>
                <a:gridCol w="1368152"/>
                <a:gridCol w="1248519"/>
              </a:tblGrid>
              <a:tr h="323809">
                <a:tc>
                  <a:txBody>
                    <a:bodyPr/>
                    <a:lstStyle/>
                    <a:p>
                      <a:pPr algn="ctr">
                        <a:lnSpc>
                          <a:spcPct val="115000"/>
                        </a:lnSpc>
                        <a:spcBef>
                          <a:spcPts val="1000"/>
                        </a:spcBef>
                        <a:spcAft>
                          <a:spcPts val="0"/>
                        </a:spcAft>
                      </a:pPr>
                      <a:r>
                        <a:rPr lang="ru-RU" sz="1200" b="1" dirty="0" smtClean="0">
                          <a:solidFill>
                            <a:srgbClr val="000000"/>
                          </a:solidFill>
                          <a:latin typeface="Times New Roman"/>
                          <a:ea typeface="Calibri"/>
                          <a:cs typeface="Times New Roman"/>
                        </a:rPr>
                        <a:t>Наименование показателя</a:t>
                      </a:r>
                      <a:endParaRPr lang="ru-RU" sz="105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200" b="1" dirty="0" smtClean="0">
                          <a:solidFill>
                            <a:srgbClr val="000000"/>
                          </a:solidFill>
                          <a:latin typeface="Times New Roman"/>
                          <a:ea typeface="Calibri"/>
                          <a:cs typeface="Times New Roman"/>
                        </a:rPr>
                        <a:t>План 2022 года</a:t>
                      </a:r>
                      <a:endParaRPr lang="ru-RU" sz="1050" b="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200" b="1" dirty="0" smtClean="0">
                          <a:solidFill>
                            <a:srgbClr val="000000"/>
                          </a:solidFill>
                          <a:latin typeface="Times New Roman"/>
                          <a:ea typeface="Calibri"/>
                          <a:cs typeface="Times New Roman"/>
                        </a:rPr>
                        <a:t>План 2023 года</a:t>
                      </a:r>
                      <a:endParaRPr lang="ru-RU" sz="1050" b="1" dirty="0">
                        <a:latin typeface="+mn-lt"/>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Bef>
                          <a:spcPts val="1000"/>
                        </a:spcBef>
                        <a:spcAft>
                          <a:spcPts val="0"/>
                        </a:spcAft>
                      </a:pPr>
                      <a:r>
                        <a:rPr lang="ru-RU" sz="1200" b="1" dirty="0" smtClean="0">
                          <a:solidFill>
                            <a:srgbClr val="000000"/>
                          </a:solidFill>
                          <a:latin typeface="Times New Roman"/>
                          <a:ea typeface="Calibri"/>
                          <a:cs typeface="Times New Roman"/>
                        </a:rPr>
                        <a:t>План 2024 года</a:t>
                      </a:r>
                      <a:endParaRPr lang="ru-RU" sz="1050" b="1" dirty="0">
                        <a:latin typeface="+mn-lt"/>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20162">
                <a:tc>
                  <a:txBody>
                    <a:bodyPr/>
                    <a:lstStyle/>
                    <a:p>
                      <a:pPr>
                        <a:lnSpc>
                          <a:spcPct val="115000"/>
                        </a:lnSpc>
                        <a:spcBef>
                          <a:spcPts val="1000"/>
                        </a:spcBef>
                        <a:spcAft>
                          <a:spcPts val="0"/>
                        </a:spcAft>
                      </a:pPr>
                      <a:r>
                        <a:rPr lang="ru-RU" sz="1200" dirty="0" smtClean="0">
                          <a:solidFill>
                            <a:srgbClr val="000000"/>
                          </a:solidFill>
                          <a:latin typeface="Times New Roman"/>
                          <a:ea typeface="Calibri"/>
                          <a:cs typeface="Times New Roman"/>
                        </a:rPr>
                        <a:t>НАЛОГОВЫЕ И НЕНАЛОГОВЫЕ ДОХОДЫ</a:t>
                      </a: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en-US" sz="1200" kern="1200" dirty="0" smtClean="0">
                          <a:solidFill>
                            <a:srgbClr val="000000"/>
                          </a:solidFill>
                          <a:latin typeface="Times New Roman"/>
                          <a:ea typeface="Calibri"/>
                          <a:cs typeface="Times New Roman"/>
                        </a:rPr>
                        <a:t>6 126 862,0</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6 443 986,6</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6 775 323,8</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44000">
                <a:tc>
                  <a:txBody>
                    <a:bodyPr/>
                    <a:lstStyle/>
                    <a:p>
                      <a:pPr>
                        <a:lnSpc>
                          <a:spcPct val="115000"/>
                        </a:lnSpc>
                        <a:spcBef>
                          <a:spcPts val="1000"/>
                        </a:spcBef>
                        <a:spcAft>
                          <a:spcPts val="0"/>
                        </a:spcAft>
                      </a:pPr>
                      <a:r>
                        <a:rPr lang="ru-RU" sz="1050" i="1" spc="-15" dirty="0" smtClean="0">
                          <a:solidFill>
                            <a:srgbClr val="000000"/>
                          </a:solidFill>
                          <a:latin typeface="Times New Roman"/>
                          <a:ea typeface="Calibri"/>
                          <a:cs typeface="Times New Roman"/>
                        </a:rPr>
                        <a:t>налог на доходы физических лиц</a:t>
                      </a:r>
                      <a:endParaRPr lang="ru-RU" sz="800" i="1" dirty="0">
                        <a:latin typeface="+mn-lt"/>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en-US" sz="1050" i="1" kern="1200" dirty="0" smtClean="0">
                          <a:solidFill>
                            <a:srgbClr val="000000"/>
                          </a:solidFill>
                          <a:latin typeface="Times New Roman"/>
                          <a:ea typeface="Calibri"/>
                          <a:cs typeface="Times New Roman"/>
                        </a:rPr>
                        <a:t>2 798 500,0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2 997 193,5</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en-US" sz="1050" i="1" kern="1200" dirty="0" smtClean="0">
                          <a:solidFill>
                            <a:srgbClr val="000000"/>
                          </a:solidFill>
                          <a:latin typeface="Times New Roman"/>
                          <a:ea typeface="Calibri"/>
                          <a:cs typeface="Times New Roman"/>
                        </a:rPr>
                        <a:t>3 212 991</a:t>
                      </a:r>
                      <a:r>
                        <a:rPr lang="ru-RU" sz="1050" i="1" kern="1200" dirty="0" smtClean="0">
                          <a:solidFill>
                            <a:srgbClr val="000000"/>
                          </a:solidFill>
                          <a:latin typeface="Times New Roman"/>
                          <a:ea typeface="Calibri"/>
                          <a:cs typeface="Times New Roman"/>
                        </a:rPr>
                        <a:t>,</a:t>
                      </a:r>
                      <a:r>
                        <a:rPr lang="en-US" sz="1050" i="1" kern="1200" dirty="0" smtClean="0">
                          <a:solidFill>
                            <a:srgbClr val="000000"/>
                          </a:solidFill>
                          <a:latin typeface="Times New Roman"/>
                          <a:ea typeface="Calibri"/>
                          <a:cs typeface="Times New Roman"/>
                        </a:rPr>
                        <a:t>4</a:t>
                      </a:r>
                      <a:endParaRPr lang="ru-RU" sz="1050" i="1" kern="1200" dirty="0" smtClean="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44000">
                <a:tc>
                  <a:txBody>
                    <a:bodyPr/>
                    <a:lstStyle/>
                    <a:p>
                      <a:pPr algn="l">
                        <a:lnSpc>
                          <a:spcPct val="115000"/>
                        </a:lnSpc>
                        <a:spcAft>
                          <a:spcPts val="0"/>
                        </a:spcAft>
                      </a:pPr>
                      <a:r>
                        <a:rPr lang="ru-RU" sz="1050" i="1" dirty="0" smtClean="0">
                          <a:latin typeface="Times New Roman"/>
                          <a:ea typeface="Calibri"/>
                          <a:cs typeface="Times New Roman"/>
                        </a:rPr>
                        <a:t>акцизы по подакцизным товарам (продукции), производимым на территории Российской Федерации</a:t>
                      </a:r>
                      <a:endParaRPr lang="ru-RU" sz="800" i="1" dirty="0">
                        <a:latin typeface="+mn-lt"/>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500,0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500,0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en-US" sz="1050" i="1" kern="1200" dirty="0" smtClean="0">
                          <a:solidFill>
                            <a:srgbClr val="000000"/>
                          </a:solidFill>
                          <a:latin typeface="Times New Roman"/>
                          <a:ea typeface="Calibri"/>
                          <a:cs typeface="Times New Roman"/>
                        </a:rPr>
                        <a:t>500</a:t>
                      </a:r>
                      <a:r>
                        <a:rPr lang="ru-RU" sz="1050" i="1" kern="1200" dirty="0" smtClean="0">
                          <a:solidFill>
                            <a:srgbClr val="000000"/>
                          </a:solidFill>
                          <a:latin typeface="Times New Roman"/>
                          <a:ea typeface="Calibri"/>
                          <a:cs typeface="Times New Roman"/>
                        </a:rPr>
                        <a:t>,</a:t>
                      </a:r>
                      <a:r>
                        <a:rPr lang="en-US" sz="1050" i="1" kern="1200" dirty="0" smtClean="0">
                          <a:solidFill>
                            <a:srgbClr val="000000"/>
                          </a:solidFill>
                          <a:latin typeface="Times New Roman"/>
                          <a:ea typeface="Calibri"/>
                          <a:cs typeface="Times New Roman"/>
                        </a:rPr>
                        <a:t>0</a:t>
                      </a:r>
                      <a:endParaRPr lang="ru-RU" sz="1050" i="1" kern="1200" dirty="0" smtClean="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44000">
                <a:tc>
                  <a:txBody>
                    <a:bodyPr/>
                    <a:lstStyle/>
                    <a:p>
                      <a:pPr>
                        <a:lnSpc>
                          <a:spcPct val="115000"/>
                        </a:lnSpc>
                        <a:spcBef>
                          <a:spcPts val="1000"/>
                        </a:spcBef>
                        <a:spcAft>
                          <a:spcPts val="0"/>
                        </a:spcAft>
                      </a:pPr>
                      <a:r>
                        <a:rPr lang="ru-RU" sz="1050" i="1" dirty="0" smtClean="0">
                          <a:latin typeface="Times New Roman"/>
                          <a:ea typeface="Calibri"/>
                          <a:cs typeface="Times New Roman"/>
                        </a:rPr>
                        <a:t>налог, взимаемый в связи с применением упрощенной системы налогообложения</a:t>
                      </a:r>
                      <a:endParaRPr lang="ru-RU" sz="800" i="1" dirty="0">
                        <a:latin typeface="+mn-lt"/>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2 712 002,0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2 820 481,8</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en-US" sz="1050" i="1" kern="1200" dirty="0" smtClean="0">
                          <a:solidFill>
                            <a:srgbClr val="000000"/>
                          </a:solidFill>
                          <a:latin typeface="Times New Roman"/>
                          <a:ea typeface="Calibri"/>
                          <a:cs typeface="Times New Roman"/>
                        </a:rPr>
                        <a:t>2 </a:t>
                      </a:r>
                      <a:r>
                        <a:rPr lang="ru-RU" sz="1050" i="1" kern="1200" dirty="0" smtClean="0">
                          <a:solidFill>
                            <a:srgbClr val="000000"/>
                          </a:solidFill>
                          <a:latin typeface="Times New Roman"/>
                          <a:ea typeface="Calibri"/>
                          <a:cs typeface="Times New Roman"/>
                        </a:rPr>
                        <a:t>933 300,0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44000">
                <a:tc>
                  <a:txBody>
                    <a:bodyPr/>
                    <a:lstStyle/>
                    <a:p>
                      <a:pPr>
                        <a:lnSpc>
                          <a:spcPct val="115000"/>
                        </a:lnSpc>
                        <a:spcBef>
                          <a:spcPts val="1000"/>
                        </a:spcBef>
                        <a:spcAft>
                          <a:spcPts val="0"/>
                        </a:spcAft>
                      </a:pPr>
                      <a:r>
                        <a:rPr lang="ru-RU" sz="1050" i="1" dirty="0" smtClean="0">
                          <a:latin typeface="Times New Roman"/>
                          <a:ea typeface="Calibri"/>
                          <a:cs typeface="Times New Roman"/>
                        </a:rPr>
                        <a:t>единый сельскохозяйственный налог</a:t>
                      </a:r>
                      <a:endParaRPr lang="ru-RU" sz="800" i="1" dirty="0">
                        <a:latin typeface="+mn-lt"/>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1 100,0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5 150,0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en-US" sz="1050" i="1" kern="1200" dirty="0" smtClean="0">
                          <a:solidFill>
                            <a:srgbClr val="000000"/>
                          </a:solidFill>
                          <a:latin typeface="Times New Roman"/>
                          <a:ea typeface="Calibri"/>
                          <a:cs typeface="Times New Roman"/>
                        </a:rPr>
                        <a:t>5 600</a:t>
                      </a:r>
                      <a:r>
                        <a:rPr lang="ru-RU" sz="1050" i="1" kern="1200" dirty="0" smtClean="0">
                          <a:solidFill>
                            <a:srgbClr val="000000"/>
                          </a:solidFill>
                          <a:latin typeface="Times New Roman"/>
                          <a:ea typeface="Calibri"/>
                          <a:cs typeface="Times New Roman"/>
                        </a:rPr>
                        <a:t>,</a:t>
                      </a:r>
                      <a:r>
                        <a:rPr lang="en-US" sz="1050" i="1" kern="1200" dirty="0" smtClean="0">
                          <a:solidFill>
                            <a:srgbClr val="000000"/>
                          </a:solidFill>
                          <a:latin typeface="Times New Roman"/>
                          <a:ea typeface="Calibri"/>
                          <a:cs typeface="Times New Roman"/>
                        </a:rPr>
                        <a:t>0</a:t>
                      </a:r>
                      <a:endParaRPr lang="ru-RU" sz="1050" i="1" kern="1200" dirty="0" smtClean="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44000">
                <a:tc>
                  <a:txBody>
                    <a:bodyPr/>
                    <a:lstStyle/>
                    <a:p>
                      <a:pPr>
                        <a:lnSpc>
                          <a:spcPct val="115000"/>
                        </a:lnSpc>
                        <a:spcBef>
                          <a:spcPts val="1000"/>
                        </a:spcBef>
                        <a:spcAft>
                          <a:spcPts val="0"/>
                        </a:spcAft>
                      </a:pPr>
                      <a:r>
                        <a:rPr lang="ru-RU" sz="1050" i="1" dirty="0" smtClean="0">
                          <a:solidFill>
                            <a:srgbClr val="000000"/>
                          </a:solidFill>
                          <a:latin typeface="Times New Roman"/>
                          <a:ea typeface="Calibri"/>
                          <a:cs typeface="Times New Roman"/>
                        </a:rPr>
                        <a:t>налог, взимаемый в связи с применением патентной системы налогообложения</a:t>
                      </a:r>
                      <a:endParaRPr lang="ru-RU" sz="800" i="1" dirty="0">
                        <a:latin typeface="+mn-lt"/>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56 000,0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57 100,0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en-US" sz="1050" i="1" kern="1200" dirty="0" smtClean="0">
                          <a:solidFill>
                            <a:srgbClr val="000000"/>
                          </a:solidFill>
                          <a:latin typeface="Times New Roman"/>
                          <a:ea typeface="Calibri"/>
                          <a:cs typeface="Times New Roman"/>
                        </a:rPr>
                        <a:t>58 200</a:t>
                      </a:r>
                      <a:r>
                        <a:rPr lang="ru-RU" sz="1050" i="1" kern="1200" dirty="0" smtClean="0">
                          <a:solidFill>
                            <a:srgbClr val="000000"/>
                          </a:solidFill>
                          <a:latin typeface="Times New Roman"/>
                          <a:ea typeface="Calibri"/>
                          <a:cs typeface="Times New Roman"/>
                        </a:rPr>
                        <a:t>,</a:t>
                      </a:r>
                      <a:r>
                        <a:rPr lang="en-US" sz="1050" i="1" kern="1200" dirty="0" smtClean="0">
                          <a:solidFill>
                            <a:srgbClr val="000000"/>
                          </a:solidFill>
                          <a:latin typeface="Times New Roman"/>
                          <a:ea typeface="Calibri"/>
                          <a:cs typeface="Times New Roman"/>
                        </a:rPr>
                        <a:t>0</a:t>
                      </a:r>
                      <a:endParaRPr lang="ru-RU" sz="1050" i="1" kern="1200" dirty="0" smtClean="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44000">
                <a:tc>
                  <a:txBody>
                    <a:bodyPr/>
                    <a:lstStyle/>
                    <a:p>
                      <a:pPr marL="0" marR="0" indent="0" algn="l" defTabSz="914400" rtl="0" eaLnBrk="1" fontAlgn="auto" latinLnBrk="0" hangingPunct="1">
                        <a:lnSpc>
                          <a:spcPct val="115000"/>
                        </a:lnSpc>
                        <a:spcBef>
                          <a:spcPts val="1000"/>
                        </a:spcBef>
                        <a:spcAft>
                          <a:spcPts val="0"/>
                        </a:spcAft>
                        <a:buClrTx/>
                        <a:buSzTx/>
                        <a:buFontTx/>
                        <a:buNone/>
                        <a:tabLst/>
                        <a:defRPr/>
                      </a:pPr>
                      <a:r>
                        <a:rPr lang="ru-RU" sz="1050" i="1" kern="1200" dirty="0" smtClean="0">
                          <a:solidFill>
                            <a:srgbClr val="000000"/>
                          </a:solidFill>
                          <a:latin typeface="Times New Roman"/>
                          <a:ea typeface="Calibri"/>
                          <a:cs typeface="Times New Roman"/>
                        </a:rPr>
                        <a:t>государственная пошлина</a:t>
                      </a: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74 750,0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75 498,0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en-US" sz="1050" i="1" kern="1200" dirty="0" smtClean="0">
                          <a:solidFill>
                            <a:srgbClr val="000000"/>
                          </a:solidFill>
                          <a:latin typeface="Times New Roman"/>
                          <a:ea typeface="Calibri"/>
                          <a:cs typeface="Times New Roman"/>
                        </a:rPr>
                        <a:t>76 253</a:t>
                      </a:r>
                      <a:r>
                        <a:rPr lang="ru-RU" sz="1050" i="1" kern="1200" dirty="0" smtClean="0">
                          <a:solidFill>
                            <a:srgbClr val="000000"/>
                          </a:solidFill>
                          <a:latin typeface="Times New Roman"/>
                          <a:ea typeface="Calibri"/>
                          <a:cs typeface="Times New Roman"/>
                        </a:rPr>
                        <a:t>,</a:t>
                      </a:r>
                      <a:r>
                        <a:rPr lang="en-US" sz="1050" i="1" kern="1200" dirty="0" smtClean="0">
                          <a:solidFill>
                            <a:srgbClr val="000000"/>
                          </a:solidFill>
                          <a:latin typeface="Times New Roman"/>
                          <a:ea typeface="Calibri"/>
                          <a:cs typeface="Times New Roman"/>
                        </a:rPr>
                        <a:t>0</a:t>
                      </a:r>
                      <a:endParaRPr lang="ru-RU" sz="1050" i="1" kern="1200" dirty="0" smtClean="0">
                        <a:solidFill>
                          <a:srgbClr val="000000"/>
                        </a:solidFill>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14548">
                <a:tc>
                  <a:txBody>
                    <a:bodyPr/>
                    <a:lstStyle/>
                    <a:p>
                      <a:pPr>
                        <a:lnSpc>
                          <a:spcPct val="115000"/>
                        </a:lnSpc>
                        <a:spcBef>
                          <a:spcPts val="1000"/>
                        </a:spcBef>
                        <a:spcAft>
                          <a:spcPts val="0"/>
                        </a:spcAft>
                      </a:pPr>
                      <a:r>
                        <a:rPr lang="ru-RU" sz="1200" dirty="0" smtClean="0">
                          <a:solidFill>
                            <a:srgbClr val="000000"/>
                          </a:solidFill>
                          <a:latin typeface="Times New Roman"/>
                          <a:ea typeface="Calibri"/>
                          <a:cs typeface="Times New Roman"/>
                        </a:rPr>
                        <a:t>ИТОГО НАЛОГОВЫЕ ДОХОДЫ</a:t>
                      </a: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5 642 852,0</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5 955 923,3</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6 286 844,4</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80000">
                <a:tc>
                  <a:txBody>
                    <a:bodyPr/>
                    <a:lstStyle/>
                    <a:p>
                      <a:pPr>
                        <a:lnSpc>
                          <a:spcPct val="115000"/>
                        </a:lnSpc>
                        <a:spcBef>
                          <a:spcPts val="1000"/>
                        </a:spcBef>
                        <a:spcAft>
                          <a:spcPts val="0"/>
                        </a:spcAft>
                      </a:pPr>
                      <a:r>
                        <a:rPr lang="ru-RU" sz="1100" i="1" dirty="0" smtClean="0">
                          <a:latin typeface="Times New Roman"/>
                          <a:ea typeface="Calibri"/>
                          <a:cs typeface="Times New Roman"/>
                        </a:rPr>
                        <a:t>доходы от сдачи в аренду имущества и земельных участков</a:t>
                      </a:r>
                      <a:endParaRPr lang="ru-RU" sz="1100" i="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200 700,0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200 700,0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200 700,0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a:lnSpc>
                          <a:spcPct val="115000"/>
                        </a:lnSpc>
                        <a:spcBef>
                          <a:spcPts val="1000"/>
                        </a:spcBef>
                        <a:spcAft>
                          <a:spcPts val="0"/>
                        </a:spcAft>
                      </a:pPr>
                      <a:r>
                        <a:rPr lang="ru-RU" sz="1100" i="1" spc="-10" dirty="0" smtClean="0">
                          <a:solidFill>
                            <a:srgbClr val="000000"/>
                          </a:solidFill>
                          <a:latin typeface="Times New Roman"/>
                          <a:ea typeface="Calibri"/>
                          <a:cs typeface="Times New Roman"/>
                        </a:rPr>
                        <a:t>плата за негативное воздействие на </a:t>
                      </a:r>
                      <a:r>
                        <a:rPr lang="ru-RU" sz="1100" i="1" spc="-5" dirty="0" smtClean="0">
                          <a:solidFill>
                            <a:srgbClr val="000000"/>
                          </a:solidFill>
                          <a:latin typeface="Times New Roman"/>
                          <a:ea typeface="Calibri"/>
                          <a:cs typeface="Times New Roman"/>
                        </a:rPr>
                        <a:t>окружающую среду</a:t>
                      </a:r>
                      <a:endParaRPr lang="ru-RU" sz="1100" i="1" dirty="0">
                        <a:latin typeface="Calibri"/>
                        <a:ea typeface="Calibri"/>
                        <a:cs typeface="Times New Roman"/>
                      </a:endParaRP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37 600,0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41 613,3</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42 029,4</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доходы </a:t>
                      </a:r>
                      <a:r>
                        <a:rPr lang="ru-RU" sz="1100" i="1" kern="1200" spc="-10" dirty="0">
                          <a:solidFill>
                            <a:srgbClr val="000000"/>
                          </a:solidFill>
                          <a:latin typeface="Times New Roman"/>
                          <a:ea typeface="Calibri"/>
                          <a:cs typeface="Times New Roman"/>
                        </a:rPr>
                        <a:t>от оказания платных услуг (работ) и компенсации затрат государства</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4 210,0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4 250,0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4 250,0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доходы </a:t>
                      </a:r>
                      <a:r>
                        <a:rPr lang="ru-RU" sz="1100" i="1" kern="1200" spc="-10" dirty="0">
                          <a:solidFill>
                            <a:srgbClr val="000000"/>
                          </a:solidFill>
                          <a:latin typeface="Times New Roman"/>
                          <a:ea typeface="Calibri"/>
                          <a:cs typeface="Times New Roman"/>
                        </a:rPr>
                        <a:t>от реализации </a:t>
                      </a:r>
                      <a:r>
                        <a:rPr lang="ru-RU" sz="1100" i="1" kern="1200" spc="-10" dirty="0" smtClean="0">
                          <a:solidFill>
                            <a:srgbClr val="000000"/>
                          </a:solidFill>
                          <a:latin typeface="Times New Roman"/>
                          <a:ea typeface="Calibri"/>
                          <a:cs typeface="Times New Roman"/>
                        </a:rPr>
                        <a:t>имущества </a:t>
                      </a:r>
                      <a:r>
                        <a:rPr lang="ru-RU" sz="1100" i="1" kern="1200" spc="-10" dirty="0">
                          <a:solidFill>
                            <a:srgbClr val="000000"/>
                          </a:solidFill>
                          <a:latin typeface="Times New Roman"/>
                          <a:ea typeface="Calibri"/>
                          <a:cs typeface="Times New Roman"/>
                        </a:rPr>
                        <a:t>и земельных участков</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211 000,0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211 000,0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211 000,0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штрафы</a:t>
                      </a:r>
                      <a:r>
                        <a:rPr lang="ru-RU" sz="1100" i="1" kern="1200" spc="-10" dirty="0">
                          <a:solidFill>
                            <a:srgbClr val="000000"/>
                          </a:solidFill>
                          <a:latin typeface="Times New Roman"/>
                          <a:ea typeface="Calibri"/>
                          <a:cs typeface="Times New Roman"/>
                        </a:rPr>
                        <a:t>, санкции, возмещение ущерба</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10 500,0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10 500,0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10 500,0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прочие </a:t>
                      </a:r>
                      <a:r>
                        <a:rPr lang="ru-RU" sz="1100" i="1" kern="1200" spc="-10" dirty="0">
                          <a:solidFill>
                            <a:srgbClr val="000000"/>
                          </a:solidFill>
                          <a:latin typeface="Times New Roman"/>
                          <a:ea typeface="Calibri"/>
                          <a:cs typeface="Times New Roman"/>
                        </a:rPr>
                        <a:t>неналоговые доходы</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20 000,0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20 000,0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20 000,0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2984">
                <a:tc>
                  <a:txBody>
                    <a:bodyPr/>
                    <a:lstStyle/>
                    <a:p>
                      <a:pPr marL="0" algn="l"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ИТОГО НЕНАЛОГОВЫЕ ДОХОДЫ</a:t>
                      </a:r>
                    </a:p>
                  </a:txBody>
                  <a:tcPr marL="44517" marR="445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484 010,0</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488 063,3</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488 479,4</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72984">
                <a:tc>
                  <a:txBody>
                    <a:bodyPr/>
                    <a:lstStyle/>
                    <a:p>
                      <a:pPr marL="0" algn="l"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БЕЗВОЗМЕЗДНЫЕ ПОСТУПЛЕНИЯ</a:t>
                      </a:r>
                      <a:endParaRPr lang="ru-RU" sz="1200" kern="120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9 825 011,8</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8 404 636,1</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8 361 898,8</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дотации</a:t>
                      </a:r>
                      <a:endParaRPr lang="ru-RU" sz="1100" i="1" kern="1200" spc="-1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632 689,0</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181 239,6</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181 587,1</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субсидии</a:t>
                      </a:r>
                      <a:endParaRPr lang="ru-RU" sz="1100" i="1" kern="1200" spc="-1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1 074 911,9</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90 656,8</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54 704,5</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субвенции</a:t>
                      </a:r>
                      <a:endParaRPr lang="ru-RU" sz="1100" i="1" kern="1200" spc="-10" dirty="0">
                        <a:solidFill>
                          <a:srgbClr val="000000"/>
                        </a:solidFill>
                        <a:latin typeface="Times New Roman"/>
                        <a:ea typeface="Calibri"/>
                        <a:cs typeface="Times New Roman"/>
                      </a:endParaRP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8 085 450,2</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8 130 411,2</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8 123 278,7</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i="1" kern="1200" spc="-10" dirty="0" smtClean="0">
                          <a:solidFill>
                            <a:srgbClr val="000000"/>
                          </a:solidFill>
                          <a:latin typeface="Times New Roman"/>
                          <a:ea typeface="Calibri"/>
                          <a:cs typeface="Times New Roman"/>
                        </a:rPr>
                        <a:t>межбюджетные </a:t>
                      </a:r>
                      <a:r>
                        <a:rPr lang="ru-RU" sz="1100" i="1" kern="1200" spc="-10" dirty="0">
                          <a:solidFill>
                            <a:srgbClr val="000000"/>
                          </a:solidFill>
                          <a:latin typeface="Times New Roman"/>
                          <a:ea typeface="Calibri"/>
                          <a:cs typeface="Times New Roman"/>
                        </a:rPr>
                        <a:t>трансферты</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31 960,7</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2 328,5</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Bef>
                          <a:spcPts val="1000"/>
                        </a:spcBef>
                        <a:spcAft>
                          <a:spcPts val="0"/>
                        </a:spcAft>
                      </a:pPr>
                      <a:r>
                        <a:rPr lang="ru-RU" sz="1050" i="1" kern="1200" dirty="0" smtClean="0">
                          <a:solidFill>
                            <a:srgbClr val="000000"/>
                          </a:solidFill>
                          <a:latin typeface="Times New Roman"/>
                          <a:ea typeface="Calibri"/>
                          <a:cs typeface="Times New Roman"/>
                        </a:rPr>
                        <a:t>2 328,5</a:t>
                      </a:r>
                      <a:endParaRPr lang="ru-RU" sz="1050" i="1"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80000">
                <a:tc>
                  <a:txBody>
                    <a:bodyPr/>
                    <a:lstStyle/>
                    <a:p>
                      <a:pPr marL="0" algn="l" defTabSz="914400" rtl="0" eaLnBrk="1" latinLnBrk="0" hangingPunct="1">
                        <a:lnSpc>
                          <a:spcPct val="115000"/>
                        </a:lnSpc>
                        <a:spcBef>
                          <a:spcPts val="1000"/>
                        </a:spcBef>
                        <a:spcAft>
                          <a:spcPts val="0"/>
                        </a:spcAft>
                      </a:pPr>
                      <a:r>
                        <a:rPr lang="ru-RU" sz="1100" kern="1200" spc="-10" dirty="0">
                          <a:solidFill>
                            <a:srgbClr val="000000"/>
                          </a:solidFill>
                          <a:latin typeface="Times New Roman"/>
                          <a:ea typeface="Calibri"/>
                          <a:cs typeface="Times New Roman"/>
                        </a:rPr>
                        <a:t>ВСЕГО ДОХОДОВ</a:t>
                      </a:r>
                    </a:p>
                  </a:txBody>
                  <a:tcPr marL="44545" marR="445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15 951 873,8</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14 848 622,7</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15 137 222,6</a:t>
                      </a:r>
                      <a:endParaRPr lang="ru-RU" sz="1200" kern="1200" dirty="0">
                        <a:solidFill>
                          <a:srgbClr val="000000"/>
                        </a:solidFill>
                        <a:latin typeface="Times New Roman"/>
                        <a:ea typeface="Calibri"/>
                        <a:cs typeface="Times New Roman"/>
                      </a:endParaRPr>
                    </a:p>
                  </a:txBody>
                  <a:tcPr marL="44545" marR="445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44624"/>
            <a:ext cx="9963075" cy="1200329"/>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Расходы бюджета муниципального образования «Всеволожский муниципальный район» Ленинградской области по разделам и подразделам классификации расходов бюджетов за 2021 год</a:t>
            </a:r>
          </a:p>
          <a:p>
            <a:pPr algn="ctr">
              <a:defRPr/>
            </a:pPr>
            <a:endPar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sp>
        <p:nvSpPr>
          <p:cNvPr id="5" name="TextBox 4"/>
          <p:cNvSpPr txBox="1"/>
          <p:nvPr/>
        </p:nvSpPr>
        <p:spPr>
          <a:xfrm>
            <a:off x="8005315" y="1124744"/>
            <a:ext cx="847155" cy="276999"/>
          </a:xfrm>
          <a:prstGeom prst="rect">
            <a:avLst/>
          </a:prstGeom>
          <a:noFill/>
        </p:spPr>
        <p:txBody>
          <a:bodyPr wrap="none" rtlCol="0">
            <a:spAutoFit/>
          </a:bodyPr>
          <a:lstStyle/>
          <a:p>
            <a:r>
              <a:rPr lang="ru-RU" sz="1200" dirty="0" smtClean="0"/>
              <a:t>(тыс. руб.)</a:t>
            </a:r>
            <a:endParaRPr lang="ru-RU" sz="1200" dirty="0"/>
          </a:p>
        </p:txBody>
      </p:sp>
      <p:graphicFrame>
        <p:nvGraphicFramePr>
          <p:cNvPr id="6" name="Таблица 5"/>
          <p:cNvGraphicFramePr>
            <a:graphicFrameLocks noGrp="1"/>
          </p:cNvGraphicFramePr>
          <p:nvPr/>
        </p:nvGraphicFramePr>
        <p:xfrm>
          <a:off x="251520" y="1456209"/>
          <a:ext cx="8602860" cy="4795740"/>
        </p:xfrm>
        <a:graphic>
          <a:graphicData uri="http://schemas.openxmlformats.org/drawingml/2006/table">
            <a:tbl>
              <a:tblPr/>
              <a:tblGrid>
                <a:gridCol w="4176464"/>
                <a:gridCol w="720080"/>
                <a:gridCol w="864096"/>
                <a:gridCol w="936104"/>
                <a:gridCol w="936104"/>
                <a:gridCol w="970012"/>
              </a:tblGrid>
              <a:tr h="450871">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Наименование раздела и подраздела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Код раздела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Код подраздела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План                на 2021 год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Исполнено           за 2021 год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 исполнения</a:t>
                      </a:r>
                    </a:p>
                  </a:txBody>
                  <a:tcPr marL="42613" marR="426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51273">
                <a:tc>
                  <a:txBody>
                    <a:bodyPr/>
                    <a:lstStyle/>
                    <a:p>
                      <a:pPr marL="0" algn="l"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Всего</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700" b="1" dirty="0">
                          <a:solidFill>
                            <a:srgbClr val="000000"/>
                          </a:solidFill>
                          <a:latin typeface="Times New Roman"/>
                          <a:ea typeface="Calibri"/>
                          <a:cs typeface="Times New Roman"/>
                        </a:rPr>
                        <a:t> </a:t>
                      </a:r>
                      <a:endParaRPr lang="ru-RU" sz="700" dirty="0">
                        <a:latin typeface="Calibri"/>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700" b="1" dirty="0">
                          <a:solidFill>
                            <a:srgbClr val="000000"/>
                          </a:solidFill>
                          <a:latin typeface="Times New Roman"/>
                          <a:ea typeface="Calibri"/>
                          <a:cs typeface="Times New Roman"/>
                        </a:rPr>
                        <a:t> </a:t>
                      </a:r>
                      <a:endParaRPr lang="ru-RU" sz="700" dirty="0">
                        <a:latin typeface="Calibri"/>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smtClean="0">
                          <a:solidFill>
                            <a:srgbClr val="000000"/>
                          </a:solidFill>
                          <a:latin typeface="Times New Roman"/>
                          <a:ea typeface="Calibri"/>
                          <a:cs typeface="Times New Roman"/>
                        </a:rPr>
                        <a:t>16 </a:t>
                      </a:r>
                      <a:r>
                        <a:rPr lang="ru-RU" sz="1200" kern="1200" dirty="0" smtClean="0">
                          <a:solidFill>
                            <a:srgbClr val="000000"/>
                          </a:solidFill>
                          <a:latin typeface="Times New Roman"/>
                          <a:ea typeface="Calibri"/>
                          <a:cs typeface="Times New Roman"/>
                        </a:rPr>
                        <a:t>629 291,7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smtClean="0">
                          <a:solidFill>
                            <a:srgbClr val="000000"/>
                          </a:solidFill>
                          <a:latin typeface="Times New Roman"/>
                          <a:ea typeface="Calibri"/>
                          <a:cs typeface="Times New Roman"/>
                        </a:rPr>
                        <a:t>15 962 260,1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smtClean="0">
                          <a:solidFill>
                            <a:srgbClr val="000000"/>
                          </a:solidFill>
                          <a:latin typeface="Times New Roman"/>
                          <a:ea typeface="Calibri"/>
                          <a:cs typeface="Times New Roman"/>
                        </a:rPr>
                        <a:t>96,0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54591">
                <a:tc>
                  <a:txBody>
                    <a:bodyPr/>
                    <a:lstStyle/>
                    <a:p>
                      <a:pPr marL="0" algn="l" defTabSz="914400" rtl="0" eaLnBrk="1" latinLnBrk="0" hangingPunct="1">
                        <a:lnSpc>
                          <a:spcPct val="115000"/>
                        </a:lnSpc>
                        <a:spcBef>
                          <a:spcPts val="1000"/>
                        </a:spcBef>
                        <a:spcAft>
                          <a:spcPts val="0"/>
                        </a:spcAft>
                      </a:pPr>
                      <a:r>
                        <a:rPr lang="ru-RU" sz="1200" kern="1200" dirty="0" smtClean="0">
                          <a:solidFill>
                            <a:srgbClr val="000000"/>
                          </a:solidFill>
                          <a:latin typeface="Times New Roman"/>
                          <a:ea typeface="Calibri"/>
                          <a:cs typeface="Times New Roman"/>
                        </a:rPr>
                        <a:t>ОБЩЕГОСУДАРСТВЕННЫЕ ВОПРОСЫ</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smtClean="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smtClean="0">
                          <a:solidFill>
                            <a:srgbClr val="000000"/>
                          </a:solidFill>
                          <a:latin typeface="Times New Roman"/>
                          <a:ea typeface="Calibri"/>
                          <a:cs typeface="Times New Roman"/>
                        </a:rPr>
                        <a:t>983 269,5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smtClean="0">
                          <a:solidFill>
                            <a:srgbClr val="000000"/>
                          </a:solidFill>
                          <a:latin typeface="Times New Roman"/>
                          <a:ea typeface="Calibri"/>
                          <a:cs typeface="Times New Roman"/>
                        </a:rPr>
                        <a:t>844 101,0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smtClean="0">
                          <a:solidFill>
                            <a:srgbClr val="000000"/>
                          </a:solidFill>
                          <a:latin typeface="Times New Roman"/>
                          <a:ea typeface="Calibri"/>
                          <a:cs typeface="Times New Roman"/>
                        </a:rPr>
                        <a:t>85,8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580642">
                <a:tc>
                  <a:txBody>
                    <a:bodyPr/>
                    <a:lstStyle/>
                    <a:p>
                      <a:pPr>
                        <a:lnSpc>
                          <a:spcPct val="115000"/>
                        </a:lnSpc>
                        <a:spcAft>
                          <a:spcPts val="0"/>
                        </a:spcAft>
                      </a:pPr>
                      <a:r>
                        <a:rPr lang="ru-RU" sz="1050" i="1" kern="1200" dirty="0" smtClean="0">
                          <a:solidFill>
                            <a:schemeClr val="tx1"/>
                          </a:solidFill>
                          <a:latin typeface="Times New Roman"/>
                          <a:ea typeface="Calibri"/>
                          <a:cs typeface="Times New Roman"/>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24 234,3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18 005,1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74,3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580642">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313 358,6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289 849,3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92,5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1273">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Судебная система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496,9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419,8</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84,5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419862">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Обеспечение деятельности финансовых, налоговых и таможенных органов и органов финансового (финансово-бюджетного) надзора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58 088,5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56 488,4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97,2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68210">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Резервные фонды</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26 024,4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endParaRPr lang="ru-RU" sz="1200" kern="1200" dirty="0" smtClean="0">
                        <a:solidFill>
                          <a:srgbClr val="000000"/>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5837">
                <a:tc>
                  <a:txBody>
                    <a:bodyPr/>
                    <a:lstStyle/>
                    <a:p>
                      <a:pPr marL="0" algn="l" defTabSz="914400" rtl="0" eaLnBrk="1" latinLnBrk="0" hangingPunct="1">
                        <a:lnSpc>
                          <a:spcPct val="115000"/>
                        </a:lnSpc>
                        <a:spcAft>
                          <a:spcPts val="0"/>
                        </a:spcAft>
                      </a:pPr>
                      <a:r>
                        <a:rPr lang="ru-RU" sz="1050" i="1" kern="1200" dirty="0" smtClean="0">
                          <a:solidFill>
                            <a:schemeClr val="tx1"/>
                          </a:solidFill>
                          <a:latin typeface="Times New Roman"/>
                          <a:ea typeface="Calibri"/>
                          <a:cs typeface="Times New Roman"/>
                        </a:rPr>
                        <a:t>Другие общегосударственные вопросы</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561 066,8</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479 338,4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85,4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87094">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НАЦИОНАЛЬНАЯ БЕЗОПАСНОСТЬ И ПРАВООХРАНИТЕЛЬНАЯ ДЕЯТЕЛЬНОСТЬ</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12 979,1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12 772,4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98,4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412760">
                <a:tc>
                  <a:txBody>
                    <a:bodyPr/>
                    <a:lstStyle/>
                    <a:p>
                      <a:pPr>
                        <a:lnSpc>
                          <a:spcPct val="115000"/>
                        </a:lnSpc>
                        <a:spcAft>
                          <a:spcPts val="0"/>
                        </a:spcAft>
                      </a:pPr>
                      <a:r>
                        <a:rPr lang="ru-RU" sz="1050" i="1" kern="1200" dirty="0" smtClean="0">
                          <a:solidFill>
                            <a:schemeClr val="tx1"/>
                          </a:solidFill>
                          <a:latin typeface="Times New Roman"/>
                          <a:ea typeface="Calibri"/>
                          <a:cs typeface="Times New Roman"/>
                        </a:rPr>
                        <a:t>Защита населения и территории от чрезвычайных ситуаций природного и техногенного характера, гражданская оборона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2 490,0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2 283,3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91,7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87094">
                <a:tc>
                  <a:txBody>
                    <a:bodyPr/>
                    <a:lstStyle/>
                    <a:p>
                      <a:pPr>
                        <a:lnSpc>
                          <a:spcPct val="115000"/>
                        </a:lnSpc>
                        <a:spcAft>
                          <a:spcPts val="0"/>
                        </a:spcAft>
                      </a:pPr>
                      <a:r>
                        <a:rPr lang="ru-RU" sz="1050" i="1" kern="1200" dirty="0" smtClean="0">
                          <a:solidFill>
                            <a:schemeClr val="tx1"/>
                          </a:solidFill>
                          <a:latin typeface="Times New Roman"/>
                          <a:ea typeface="Calibri"/>
                          <a:cs typeface="Times New Roman"/>
                        </a:rPr>
                        <a:t>Другие вопросы в области национальной безопасности и правоохранительной деятельности</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10 489,1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10 489,1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100,0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62061">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НАЦИОНАЛЬНАЯ ЭКОНОМИКА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150 460,6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142 392,2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94,6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145955"/>
            <a:ext cx="9963075" cy="1200329"/>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Расходы бюджета муниципального образования «Всеволожский муниципальный район» Ленинградской области по разделам и подразделам классификации расходов бюджетов за 2021 год</a:t>
            </a:r>
          </a:p>
          <a:p>
            <a:pPr algn="ctr">
              <a:defRPr/>
            </a:pPr>
            <a:endPar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graphicFrame>
        <p:nvGraphicFramePr>
          <p:cNvPr id="6" name="Таблица 5"/>
          <p:cNvGraphicFramePr>
            <a:graphicFrameLocks noGrp="1"/>
          </p:cNvGraphicFramePr>
          <p:nvPr/>
        </p:nvGraphicFramePr>
        <p:xfrm>
          <a:off x="251520" y="1340768"/>
          <a:ext cx="8602860" cy="5264046"/>
        </p:xfrm>
        <a:graphic>
          <a:graphicData uri="http://schemas.openxmlformats.org/drawingml/2006/table">
            <a:tbl>
              <a:tblPr/>
              <a:tblGrid>
                <a:gridCol w="4280935"/>
                <a:gridCol w="831633"/>
                <a:gridCol w="792088"/>
                <a:gridCol w="971654"/>
                <a:gridCol w="940392"/>
                <a:gridCol w="786158"/>
              </a:tblGrid>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Сельское хозяйство и рыболовство</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15 530,0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15 530,0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100,0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marL="0" algn="l" rtl="0" eaLnBrk="1" fontAlgn="ctr" latinLnBrk="0" hangingPunct="1">
                        <a:lnSpc>
                          <a:spcPct val="115000"/>
                        </a:lnSpc>
                        <a:spcBef>
                          <a:spcPts val="0"/>
                        </a:spcBef>
                        <a:spcAft>
                          <a:spcPts val="0"/>
                        </a:spcAft>
                      </a:pPr>
                      <a:r>
                        <a:rPr lang="ru-RU" sz="1050" i="1" kern="1200" dirty="0">
                          <a:solidFill>
                            <a:schemeClr val="tx1"/>
                          </a:solidFill>
                          <a:latin typeface="Times New Roman"/>
                          <a:ea typeface="Calibri"/>
                          <a:cs typeface="Times New Roman"/>
                        </a:rPr>
                        <a:t>Дорожное хозяйство (дорожные фонды)</a:t>
                      </a:r>
                    </a:p>
                  </a:txBody>
                  <a:tcPr marL="42672" marR="42672"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50 378,6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47 119,0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93,5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marL="0" algn="l" rtl="0" eaLnBrk="1" fontAlgn="ctr" latinLnBrk="0" hangingPunct="1">
                        <a:lnSpc>
                          <a:spcPct val="115000"/>
                        </a:lnSpc>
                        <a:spcBef>
                          <a:spcPts val="0"/>
                        </a:spcBef>
                        <a:spcAft>
                          <a:spcPts val="0"/>
                        </a:spcAft>
                      </a:pPr>
                      <a:r>
                        <a:rPr lang="ru-RU" sz="1050" i="1" kern="1200" dirty="0">
                          <a:solidFill>
                            <a:schemeClr val="tx1"/>
                          </a:solidFill>
                          <a:latin typeface="Times New Roman"/>
                          <a:ea typeface="Calibri"/>
                          <a:cs typeface="Times New Roman"/>
                        </a:rPr>
                        <a:t>Связь и информатика</a:t>
                      </a:r>
                    </a:p>
                  </a:txBody>
                  <a:tcPr marL="42672" marR="42672"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5 300,0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rgbClr val="000000"/>
                          </a:solidFill>
                          <a:latin typeface="Times New Roman"/>
                          <a:ea typeface="Calibri"/>
                          <a:cs typeface="Times New Roman"/>
                        </a:rPr>
                        <a:t>5 300,0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100,0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marL="0" algn="l" rtl="0" eaLnBrk="1" fontAlgn="ctr" latinLnBrk="0" hangingPunct="1">
                        <a:lnSpc>
                          <a:spcPct val="115000"/>
                        </a:lnSpc>
                        <a:spcBef>
                          <a:spcPts val="0"/>
                        </a:spcBef>
                        <a:spcAft>
                          <a:spcPts val="0"/>
                        </a:spcAft>
                      </a:pPr>
                      <a:r>
                        <a:rPr lang="ru-RU" sz="1050" i="1" kern="1200" dirty="0">
                          <a:solidFill>
                            <a:schemeClr val="tx1"/>
                          </a:solidFill>
                          <a:latin typeface="Times New Roman"/>
                          <a:ea typeface="Calibri"/>
                          <a:cs typeface="Times New Roman"/>
                        </a:rPr>
                        <a:t>Другие вопросы в области национальной экономики</a:t>
                      </a:r>
                    </a:p>
                  </a:txBody>
                  <a:tcPr marL="42672" marR="42672"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79 252,0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74 443,2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93,9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ЖИЛИЩНО-КОММУНАЛЬНОЕ ХОЗЯЙСТВО</a:t>
                      </a:r>
                      <a:endParaRPr lang="ru-RU" sz="1200" kern="1200" dirty="0">
                        <a:solidFill>
                          <a:srgbClr val="000000"/>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53 070,4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17 344,3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32,7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Жилищное хозяйство</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3 658,6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1 707,1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46,7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Коммунальное хозяйство</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33 365,6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881,0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2,6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Благоустройство</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390,0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pPr>
                      <a:endParaRPr lang="ru-RU" sz="1200" kern="1200" dirty="0">
                        <a:solidFill>
                          <a:srgbClr val="000000"/>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Другие вопросы в области жилищно-коммунального хозяйства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15 656,2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14 756,2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94,3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ОХРАНА ОКРУЖАЮЩЕЙ СРЕДЫ</a:t>
                      </a:r>
                      <a:endParaRPr lang="ru-RU" sz="1200" kern="1200" dirty="0">
                        <a:solidFill>
                          <a:srgbClr val="000000"/>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10 111,1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10 110,2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100,0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88000">
                <a:tc>
                  <a:txBody>
                    <a:bodyPr/>
                    <a:lstStyle/>
                    <a:p>
                      <a:pPr>
                        <a:lnSpc>
                          <a:spcPct val="115000"/>
                        </a:lnSpc>
                        <a:spcAft>
                          <a:spcPts val="0"/>
                        </a:spcAft>
                      </a:pPr>
                      <a:r>
                        <a:rPr lang="ru-RU" sz="1050" i="1" kern="1200" dirty="0" smtClean="0">
                          <a:solidFill>
                            <a:schemeClr val="tx1"/>
                          </a:solidFill>
                          <a:latin typeface="Times New Roman"/>
                          <a:ea typeface="Calibri"/>
                          <a:cs typeface="Times New Roman"/>
                        </a:rPr>
                        <a:t>Другие вопросы в области охраны окружающей среды</a:t>
                      </a:r>
                      <a:endParaRPr lang="ru-RU" sz="1050" i="1" kern="1200" dirty="0">
                        <a:solidFill>
                          <a:schemeClr val="tx1"/>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10 111,1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10 110,2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100,0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ОБРАЗОВАНИЕ</a:t>
                      </a:r>
                      <a:endParaRPr lang="ru-RU" sz="1200" kern="1200" dirty="0">
                        <a:solidFill>
                          <a:srgbClr val="000000"/>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12 827 575,1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12 631 930,6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98,5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Дошкольное образование</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4 867 372,6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4 797 298,0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98,6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a:solidFill>
                            <a:schemeClr val="tx1"/>
                          </a:solidFill>
                          <a:latin typeface="Times New Roman"/>
                          <a:ea typeface="Calibri"/>
                          <a:cs typeface="Times New Roman"/>
                        </a:rPr>
                        <a:t>Общее образование</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6 855 065,6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6 736 860,6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98,3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a:solidFill>
                            <a:schemeClr val="tx1"/>
                          </a:solidFill>
                          <a:latin typeface="Times New Roman"/>
                          <a:ea typeface="Calibri"/>
                          <a:cs typeface="Times New Roman"/>
                        </a:rPr>
                        <a:t>Дополнительное образование детей</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813 287,4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808 121,2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99,4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a:solidFill>
                            <a:schemeClr val="tx1"/>
                          </a:solidFill>
                          <a:latin typeface="Times New Roman"/>
                          <a:ea typeface="Calibri"/>
                          <a:cs typeface="Times New Roman"/>
                        </a:rPr>
                        <a:t>Профессиональная подготовка, переподготовка и повышение квалификации</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800,0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800,0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100,0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Молодежная политика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170 922,9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169 725,0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99,3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Другие вопросы в области образования</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09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rgbClr val="000000"/>
                          </a:solidFill>
                          <a:latin typeface="Times New Roman"/>
                          <a:ea typeface="Calibri"/>
                          <a:cs typeface="Times New Roman"/>
                        </a:rPr>
                        <a:t>120 126,6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119 125,8</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rgbClr val="000000"/>
                          </a:solidFill>
                          <a:latin typeface="Times New Roman"/>
                          <a:ea typeface="Calibri"/>
                          <a:cs typeface="Times New Roman"/>
                        </a:rPr>
                        <a:t>99,2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145955"/>
            <a:ext cx="9963075" cy="1200329"/>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Расходы бюджета муниципального образования «Всеволожский муниципальный район» Ленинградской области по разделам и подразделам классификации расходов бюджетов за 2021 год</a:t>
            </a:r>
          </a:p>
          <a:p>
            <a:pPr algn="ctr">
              <a:defRPr/>
            </a:pPr>
            <a:endPar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graphicFrame>
        <p:nvGraphicFramePr>
          <p:cNvPr id="8" name="Таблица 7"/>
          <p:cNvGraphicFramePr>
            <a:graphicFrameLocks noGrp="1"/>
          </p:cNvGraphicFramePr>
          <p:nvPr/>
        </p:nvGraphicFramePr>
        <p:xfrm>
          <a:off x="251521" y="1340768"/>
          <a:ext cx="8568951" cy="5318982"/>
        </p:xfrm>
        <a:graphic>
          <a:graphicData uri="http://schemas.openxmlformats.org/drawingml/2006/table">
            <a:tbl>
              <a:tblPr/>
              <a:tblGrid>
                <a:gridCol w="4247027"/>
                <a:gridCol w="864939"/>
                <a:gridCol w="865495"/>
                <a:gridCol w="864939"/>
                <a:gridCol w="940393"/>
                <a:gridCol w="786158"/>
              </a:tblGrid>
              <a:tr h="288000">
                <a:tc>
                  <a:txBody>
                    <a:bodyPr/>
                    <a:lstStyle/>
                    <a:p>
                      <a:pPr>
                        <a:lnSpc>
                          <a:spcPct val="115000"/>
                        </a:lnSpc>
                        <a:spcAft>
                          <a:spcPts val="0"/>
                        </a:spcAft>
                      </a:pPr>
                      <a:r>
                        <a:rPr lang="ru-RU" sz="1200" kern="1200" dirty="0">
                          <a:solidFill>
                            <a:srgbClr val="000000"/>
                          </a:solidFill>
                          <a:latin typeface="Times New Roman"/>
                          <a:ea typeface="Calibri"/>
                          <a:cs typeface="Times New Roman"/>
                        </a:rPr>
                        <a:t>КУЛЬТУРА,  КИНЕМАТОГРАФИЯ</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08</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a:solidFill>
                            <a:srgbClr val="000000"/>
                          </a:solidFill>
                          <a:latin typeface="Times New Roman"/>
                          <a:ea typeface="Calibri"/>
                          <a:cs typeface="Times New Roman"/>
                        </a:rPr>
                        <a:t>89 753,9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a:solidFill>
                            <a:srgbClr val="000000"/>
                          </a:solidFill>
                          <a:latin typeface="Times New Roman"/>
                          <a:ea typeface="Calibri"/>
                          <a:cs typeface="Times New Roman"/>
                        </a:rPr>
                        <a:t>89 139,5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99,3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Культура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rgbClr val="000000"/>
                          </a:solidFill>
                          <a:latin typeface="Times New Roman"/>
                          <a:ea typeface="Calibri"/>
                          <a:cs typeface="Times New Roman"/>
                        </a:rPr>
                        <a:t>08</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89 753,9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89 139,5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99,3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200" kern="1200" dirty="0">
                          <a:solidFill>
                            <a:srgbClr val="000000"/>
                          </a:solidFill>
                          <a:latin typeface="Times New Roman"/>
                          <a:ea typeface="Calibri"/>
                          <a:cs typeface="Times New Roman"/>
                        </a:rPr>
                        <a:t>СОЦИАЛЬНАЯ ПОЛИТИКА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872 091,5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793 010,9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90,9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Пенсионное обеспечение</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rgbClr val="000000"/>
                          </a:solidFill>
                          <a:latin typeface="Times New Roman"/>
                          <a:ea typeface="Calibri"/>
                          <a:cs typeface="Times New Roman"/>
                        </a:rPr>
                        <a:t>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rgbClr val="000000"/>
                          </a:solidFill>
                          <a:latin typeface="Times New Roman"/>
                          <a:ea typeface="Calibri"/>
                          <a:cs typeface="Times New Roman"/>
                        </a:rPr>
                        <a:t>45 073,3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45 048,8</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99,9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Социальное обеспечение населения</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rgbClr val="000000"/>
                          </a:solidFill>
                          <a:latin typeface="Times New Roman"/>
                          <a:ea typeface="Calibri"/>
                          <a:cs typeface="Times New Roman"/>
                        </a:rPr>
                        <a:t>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rgbClr val="000000"/>
                          </a:solidFill>
                          <a:latin typeface="Times New Roman"/>
                          <a:ea typeface="Calibri"/>
                          <a:cs typeface="Times New Roman"/>
                        </a:rPr>
                        <a:t>455 520,6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406 359,3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89,2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Охрана семьи и детства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284 698,6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254 930,1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89,5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Другие вопросы в области социальной политики</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06</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86 799,0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86 672,7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99,9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ФИЗИЧЕСКАЯ КУЛЬТУРА И СПОРТ</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759 435,3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617 533,7</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81,3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Физическая культура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664 145,1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587 619,4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88,5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Массовый спорт</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86 301,4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20 925,5</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24,2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Спорт высших достижений</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8 988,8</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8 988,8</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100,0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СРЕДСТВА МАССОВОЙ ИНФОРМАЦИИ</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37 998,9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37 998,9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100,0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Телевидение и радиовещание</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20 998,9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20 998,9</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100,0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Периодическая печать и издательства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17 000,0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17 000,0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100,0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200" kern="1200" dirty="0" smtClean="0">
                          <a:solidFill>
                            <a:srgbClr val="000000"/>
                          </a:solidFill>
                          <a:latin typeface="Times New Roman"/>
                          <a:ea typeface="Calibri"/>
                          <a:cs typeface="Times New Roman"/>
                        </a:rPr>
                        <a:t>МЕЖБЮДЖЕТНЫЕ ТРАНСФЕРТЫ ОБЩЕГО ХАРАКТЕРА БЮДЖЕТАМ БЮДЖЕТНОЙ СИСТЕМЫ РОССИЙСКОЙ ФЕДЕРАЦИИ</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00</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832 546,3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765 926,4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92,0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Дотации на выравнивание бюджетной обеспеченности субъектов Российской Федерации и муниципальных образований</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465 708,1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465 708,1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100,0  </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00">
                <a:tc>
                  <a:txBody>
                    <a:bodyPr/>
                    <a:lstStyle/>
                    <a:p>
                      <a:pPr>
                        <a:lnSpc>
                          <a:spcPct val="115000"/>
                        </a:lnSpc>
                        <a:spcAft>
                          <a:spcPts val="0"/>
                        </a:spcAft>
                      </a:pPr>
                      <a:r>
                        <a:rPr lang="ru-RU" sz="1050" i="1" kern="1200" dirty="0">
                          <a:solidFill>
                            <a:schemeClr val="tx1"/>
                          </a:solidFill>
                          <a:latin typeface="Times New Roman"/>
                          <a:ea typeface="Calibri"/>
                          <a:cs typeface="Times New Roman"/>
                        </a:rPr>
                        <a:t>Прочие межбюджетные трансферты общего характера</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14</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03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366 838,2</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rgbClr val="000000"/>
                          </a:solidFill>
                          <a:latin typeface="Times New Roman"/>
                          <a:ea typeface="Calibri"/>
                          <a:cs typeface="Times New Roman"/>
                        </a:rPr>
                        <a:t>300 218,3</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smtClean="0">
                          <a:solidFill>
                            <a:srgbClr val="000000"/>
                          </a:solidFill>
                          <a:latin typeface="Times New Roman"/>
                          <a:ea typeface="Calibri"/>
                          <a:cs typeface="Times New Roman"/>
                        </a:rPr>
                        <a:t>81,8  </a:t>
                      </a:r>
                      <a:endParaRPr lang="ru-RU" sz="1200" kern="1200" dirty="0">
                        <a:solidFill>
                          <a:srgbClr val="000000"/>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14610"/>
            <a:ext cx="9963075" cy="923330"/>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Реализация на территории муниципального образования</a:t>
            </a:r>
          </a:p>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 «Всеволожский муниципальный район» Ленинградской области национальных проектов в 2021 году</a:t>
            </a:r>
          </a:p>
        </p:txBody>
      </p:sp>
      <p:graphicFrame>
        <p:nvGraphicFramePr>
          <p:cNvPr id="5" name="Таблица 4"/>
          <p:cNvGraphicFramePr>
            <a:graphicFrameLocks noGrp="1"/>
          </p:cNvGraphicFramePr>
          <p:nvPr/>
        </p:nvGraphicFramePr>
        <p:xfrm>
          <a:off x="251520" y="1065232"/>
          <a:ext cx="8712968" cy="5532120"/>
        </p:xfrm>
        <a:graphic>
          <a:graphicData uri="http://schemas.openxmlformats.org/drawingml/2006/table">
            <a:tbl>
              <a:tblPr/>
              <a:tblGrid>
                <a:gridCol w="2737689"/>
                <a:gridCol w="999221"/>
                <a:gridCol w="1086467"/>
                <a:gridCol w="3889591"/>
              </a:tblGrid>
              <a:tr h="278498">
                <a:tc>
                  <a:txBody>
                    <a:bodyPr/>
                    <a:lstStyle/>
                    <a:p>
                      <a:pPr algn="ctr">
                        <a:lnSpc>
                          <a:spcPct val="100000"/>
                        </a:lnSpc>
                        <a:spcAft>
                          <a:spcPts val="0"/>
                        </a:spcAft>
                      </a:pPr>
                      <a:r>
                        <a:rPr lang="ru-RU" sz="1100" b="1" dirty="0">
                          <a:solidFill>
                            <a:srgbClr val="000000"/>
                          </a:solidFill>
                          <a:latin typeface="Times New Roman"/>
                          <a:ea typeface="Calibri"/>
                          <a:cs typeface="Times New Roman"/>
                        </a:rPr>
                        <a:t>Наименование национального проекта</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00000"/>
                        </a:lnSpc>
                        <a:spcAft>
                          <a:spcPts val="0"/>
                        </a:spcAft>
                      </a:pPr>
                      <a:r>
                        <a:rPr lang="ru-RU" sz="1100" b="1" dirty="0">
                          <a:solidFill>
                            <a:srgbClr val="000000"/>
                          </a:solidFill>
                          <a:latin typeface="Times New Roman"/>
                          <a:ea typeface="Calibri"/>
                          <a:cs typeface="Times New Roman"/>
                        </a:rPr>
                        <a:t>План 2021 года</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00000"/>
                        </a:lnSpc>
                        <a:spcAft>
                          <a:spcPts val="0"/>
                        </a:spcAft>
                      </a:pPr>
                      <a:r>
                        <a:rPr lang="ru-RU" sz="1100" b="1" dirty="0">
                          <a:solidFill>
                            <a:srgbClr val="000000"/>
                          </a:solidFill>
                          <a:latin typeface="Times New Roman"/>
                          <a:ea typeface="Calibri"/>
                          <a:cs typeface="Times New Roman"/>
                        </a:rPr>
                        <a:t>Исполнено за 2021 год</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00000"/>
                        </a:lnSpc>
                        <a:spcAft>
                          <a:spcPts val="0"/>
                        </a:spcAft>
                      </a:pPr>
                      <a:r>
                        <a:rPr lang="ru-RU" sz="1100" b="1" dirty="0">
                          <a:solidFill>
                            <a:srgbClr val="000000"/>
                          </a:solidFill>
                          <a:latin typeface="Times New Roman"/>
                          <a:ea typeface="Calibri"/>
                          <a:cs typeface="Times New Roman"/>
                        </a:rPr>
                        <a:t>Мероприятия, проведенные в рамках реализации национального проекта</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160595">
                <a:tc>
                  <a:txBody>
                    <a:bodyPr/>
                    <a:lstStyle/>
                    <a:p>
                      <a:pPr algn="ctr">
                        <a:lnSpc>
                          <a:spcPct val="100000"/>
                        </a:lnSpc>
                        <a:spcAft>
                          <a:spcPts val="0"/>
                        </a:spcAft>
                      </a:pPr>
                      <a:r>
                        <a:rPr lang="ru-RU" sz="1050" b="1" dirty="0">
                          <a:solidFill>
                            <a:srgbClr val="000000"/>
                          </a:solidFill>
                          <a:latin typeface="Times New Roman"/>
                          <a:ea typeface="Calibri"/>
                          <a:cs typeface="Times New Roman"/>
                        </a:rPr>
                        <a:t>Национальный проект "Демография"</a:t>
                      </a:r>
                      <a:endParaRPr lang="ru-RU" sz="105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0000"/>
                        </a:lnSpc>
                        <a:spcAft>
                          <a:spcPts val="0"/>
                        </a:spcAft>
                      </a:pPr>
                      <a:r>
                        <a:rPr lang="ru-RU" sz="1100" b="1" dirty="0">
                          <a:solidFill>
                            <a:srgbClr val="000000"/>
                          </a:solidFill>
                          <a:latin typeface="Times New Roman"/>
                          <a:ea typeface="Calibri"/>
                          <a:cs typeface="Times New Roman"/>
                        </a:rPr>
                        <a:t>152 526,0</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0000"/>
                        </a:lnSpc>
                        <a:spcAft>
                          <a:spcPts val="0"/>
                        </a:spcAft>
                      </a:pPr>
                      <a:r>
                        <a:rPr lang="ru-RU" sz="1100" b="1">
                          <a:solidFill>
                            <a:srgbClr val="000000"/>
                          </a:solidFill>
                          <a:latin typeface="Times New Roman"/>
                          <a:ea typeface="Calibri"/>
                          <a:cs typeface="Times New Roman"/>
                        </a:rPr>
                        <a:t>152 526,0</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0000"/>
                        </a:lnSpc>
                        <a:spcAft>
                          <a:spcPts val="0"/>
                        </a:spcAft>
                      </a:pPr>
                      <a:endParaRPr lang="ru-RU" sz="1050" dirty="0">
                        <a:solidFill>
                          <a:srgbClr val="000000"/>
                        </a:solidFill>
                        <a:latin typeface="Times New Roman"/>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556997">
                <a:tc>
                  <a:txBody>
                    <a:bodyPr/>
                    <a:lstStyle/>
                    <a:p>
                      <a:pPr algn="ctr">
                        <a:lnSpc>
                          <a:spcPct val="100000"/>
                        </a:lnSpc>
                        <a:spcAft>
                          <a:spcPts val="0"/>
                        </a:spcAft>
                      </a:pPr>
                      <a:r>
                        <a:rPr lang="ru-RU" sz="1100" i="1" dirty="0">
                          <a:solidFill>
                            <a:srgbClr val="000000"/>
                          </a:solidFill>
                          <a:latin typeface="Times New Roman"/>
                          <a:ea typeface="Calibri"/>
                          <a:cs typeface="Times New Roman"/>
                        </a:rPr>
                        <a:t>Федеральный проект "Содействие      занятости женщин - создание условий дошкольного образования для детей в возрасте до трех лет"</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dirty="0">
                          <a:solidFill>
                            <a:srgbClr val="000000"/>
                          </a:solidFill>
                          <a:latin typeface="Times New Roman"/>
                          <a:ea typeface="Calibri"/>
                          <a:cs typeface="Times New Roman"/>
                        </a:rPr>
                        <a:t>143 537,2</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dirty="0">
                          <a:solidFill>
                            <a:srgbClr val="000000"/>
                          </a:solidFill>
                          <a:latin typeface="Times New Roman"/>
                          <a:ea typeface="Calibri"/>
                          <a:cs typeface="Times New Roman"/>
                        </a:rPr>
                        <a:t>143 537,2</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dirty="0">
                          <a:solidFill>
                            <a:srgbClr val="000000"/>
                          </a:solidFill>
                          <a:latin typeface="Times New Roman"/>
                          <a:ea typeface="Calibri"/>
                          <a:cs typeface="Times New Roman"/>
                        </a:rPr>
                        <a:t>Выкуп ДДУ на 160 мест г. </a:t>
                      </a:r>
                      <a:r>
                        <a:rPr lang="ru-RU" sz="1100" dirty="0" err="1">
                          <a:solidFill>
                            <a:srgbClr val="000000"/>
                          </a:solidFill>
                          <a:latin typeface="Times New Roman"/>
                          <a:ea typeface="Calibri"/>
                          <a:cs typeface="Times New Roman"/>
                        </a:rPr>
                        <a:t>Кудрово</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556997">
                <a:tc>
                  <a:txBody>
                    <a:bodyPr/>
                    <a:lstStyle/>
                    <a:p>
                      <a:pPr algn="ctr">
                        <a:lnSpc>
                          <a:spcPct val="100000"/>
                        </a:lnSpc>
                        <a:spcAft>
                          <a:spcPts val="0"/>
                        </a:spcAft>
                      </a:pPr>
                      <a:r>
                        <a:rPr lang="ru-RU" sz="1100" i="1" dirty="0">
                          <a:solidFill>
                            <a:srgbClr val="000000"/>
                          </a:solidFill>
                          <a:latin typeface="Times New Roman"/>
                          <a:ea typeface="Calibri"/>
                          <a:cs typeface="Times New Roman"/>
                        </a:rPr>
                        <a:t>Федеральный проект                                               "Спорт - норма жизни"</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a:solidFill>
                            <a:srgbClr val="000000"/>
                          </a:solidFill>
                          <a:latin typeface="Times New Roman"/>
                          <a:ea typeface="Calibri"/>
                          <a:cs typeface="Times New Roman"/>
                        </a:rPr>
                        <a:t>8 988,8</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dirty="0">
                          <a:solidFill>
                            <a:srgbClr val="000000"/>
                          </a:solidFill>
                          <a:latin typeface="Times New Roman"/>
                          <a:ea typeface="Calibri"/>
                          <a:cs typeface="Times New Roman"/>
                        </a:rPr>
                        <a:t>8 988,8</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dirty="0">
                          <a:solidFill>
                            <a:srgbClr val="000000"/>
                          </a:solidFill>
                          <a:latin typeface="Times New Roman"/>
                          <a:ea typeface="Calibri"/>
                          <a:cs typeface="Times New Roman"/>
                        </a:rPr>
                        <a:t>Укрепление материально-технической базы, приобретение спортивного оборудования и инвентаря МАУ «Всеволожский центр физической культуры и спорта» и МБУ «Всеволожская спортивная школа Олимпийского резерва».</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78498">
                <a:tc>
                  <a:txBody>
                    <a:bodyPr/>
                    <a:lstStyle/>
                    <a:p>
                      <a:pPr algn="ctr">
                        <a:lnSpc>
                          <a:spcPct val="100000"/>
                        </a:lnSpc>
                        <a:spcAft>
                          <a:spcPts val="0"/>
                        </a:spcAft>
                      </a:pPr>
                      <a:r>
                        <a:rPr lang="ru-RU" sz="1100" b="1" dirty="0">
                          <a:solidFill>
                            <a:srgbClr val="000000"/>
                          </a:solidFill>
                          <a:latin typeface="Times New Roman"/>
                          <a:ea typeface="Calibri"/>
                          <a:cs typeface="Times New Roman"/>
                        </a:rPr>
                        <a:t>Национальный проект "Жилье и городская среда"</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0000"/>
                        </a:lnSpc>
                        <a:spcAft>
                          <a:spcPts val="0"/>
                        </a:spcAft>
                      </a:pPr>
                      <a:r>
                        <a:rPr lang="ru-RU" sz="1100" b="1">
                          <a:solidFill>
                            <a:srgbClr val="000000"/>
                          </a:solidFill>
                          <a:latin typeface="Times New Roman"/>
                          <a:ea typeface="Calibri"/>
                          <a:cs typeface="Times New Roman"/>
                        </a:rPr>
                        <a:t>1 741 501,3</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0000"/>
                        </a:lnSpc>
                        <a:spcAft>
                          <a:spcPts val="0"/>
                        </a:spcAft>
                      </a:pPr>
                      <a:r>
                        <a:rPr lang="ru-RU" sz="1100" b="1" dirty="0">
                          <a:solidFill>
                            <a:srgbClr val="000000"/>
                          </a:solidFill>
                          <a:latin typeface="Times New Roman"/>
                          <a:ea typeface="Calibri"/>
                          <a:cs typeface="Times New Roman"/>
                        </a:rPr>
                        <a:t>1 741 286,1</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0000"/>
                        </a:lnSpc>
                        <a:spcAft>
                          <a:spcPts val="0"/>
                        </a:spcAft>
                      </a:pPr>
                      <a:endParaRPr lang="ru-RU" sz="1100" dirty="0">
                        <a:solidFill>
                          <a:srgbClr val="000000"/>
                        </a:solidFill>
                        <a:latin typeface="Times New Roman"/>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696245">
                <a:tc>
                  <a:txBody>
                    <a:bodyPr/>
                    <a:lstStyle/>
                    <a:p>
                      <a:pPr algn="ctr">
                        <a:lnSpc>
                          <a:spcPct val="100000"/>
                        </a:lnSpc>
                        <a:spcAft>
                          <a:spcPts val="0"/>
                        </a:spcAft>
                      </a:pPr>
                      <a:r>
                        <a:rPr lang="ru-RU" sz="1100" i="1" dirty="0">
                          <a:solidFill>
                            <a:srgbClr val="000000"/>
                          </a:solidFill>
                          <a:latin typeface="Times New Roman"/>
                          <a:ea typeface="Calibri"/>
                          <a:cs typeface="Times New Roman"/>
                        </a:rPr>
                        <a:t>Федеральный проект "Жилье"</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a:solidFill>
                            <a:srgbClr val="000000"/>
                          </a:solidFill>
                          <a:latin typeface="Times New Roman"/>
                          <a:ea typeface="Calibri"/>
                          <a:cs typeface="Times New Roman"/>
                        </a:rPr>
                        <a:t>1 741 501,3</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dirty="0">
                          <a:solidFill>
                            <a:srgbClr val="000000"/>
                          </a:solidFill>
                          <a:latin typeface="Times New Roman"/>
                          <a:ea typeface="Calibri"/>
                          <a:cs typeface="Times New Roman"/>
                        </a:rPr>
                        <a:t>1 741 286,1</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dirty="0">
                          <a:solidFill>
                            <a:srgbClr val="000000"/>
                          </a:solidFill>
                          <a:latin typeface="Times New Roman" pitchFamily="18" charset="0"/>
                          <a:ea typeface="Calibri"/>
                          <a:cs typeface="Times New Roman" pitchFamily="18" charset="0"/>
                        </a:rPr>
                        <a:t>1.Строительство ДДУ на 270 мест пос. Бугры;</a:t>
                      </a:r>
                      <a:endParaRPr lang="ru-RU" sz="1100" dirty="0">
                        <a:latin typeface="Times New Roman" pitchFamily="18" charset="0"/>
                        <a:ea typeface="Calibri"/>
                        <a:cs typeface="Times New Roman" pitchFamily="18" charset="0"/>
                      </a:endParaRPr>
                    </a:p>
                    <a:p>
                      <a:pPr algn="ctr">
                        <a:lnSpc>
                          <a:spcPct val="100000"/>
                        </a:lnSpc>
                        <a:spcAft>
                          <a:spcPts val="0"/>
                        </a:spcAft>
                      </a:pPr>
                      <a:r>
                        <a:rPr lang="ru-RU" sz="1100" dirty="0" smtClean="0">
                          <a:solidFill>
                            <a:srgbClr val="000000"/>
                          </a:solidFill>
                          <a:latin typeface="Times New Roman" pitchFamily="18" charset="0"/>
                          <a:ea typeface="Calibri"/>
                          <a:cs typeface="Times New Roman" pitchFamily="18" charset="0"/>
                        </a:rPr>
                        <a:t>       2</a:t>
                      </a:r>
                      <a:r>
                        <a:rPr lang="ru-RU" sz="1100" dirty="0">
                          <a:solidFill>
                            <a:srgbClr val="000000"/>
                          </a:solidFill>
                          <a:latin typeface="Times New Roman" pitchFamily="18" charset="0"/>
                          <a:ea typeface="Calibri"/>
                          <a:cs typeface="Times New Roman" pitchFamily="18" charset="0"/>
                        </a:rPr>
                        <a:t>. Строительство школы на </a:t>
                      </a:r>
                      <a:r>
                        <a:rPr lang="ru-RU" sz="1100" dirty="0" err="1">
                          <a:solidFill>
                            <a:srgbClr val="000000"/>
                          </a:solidFill>
                          <a:latin typeface="Times New Roman" pitchFamily="18" charset="0"/>
                          <a:ea typeface="Calibri"/>
                          <a:cs typeface="Times New Roman" pitchFamily="18" charset="0"/>
                        </a:rPr>
                        <a:t>на</a:t>
                      </a:r>
                      <a:r>
                        <a:rPr lang="ru-RU" sz="1100" dirty="0">
                          <a:solidFill>
                            <a:srgbClr val="000000"/>
                          </a:solidFill>
                          <a:latin typeface="Times New Roman" pitchFamily="18" charset="0"/>
                          <a:ea typeface="Calibri"/>
                          <a:cs typeface="Times New Roman" pitchFamily="18" charset="0"/>
                        </a:rPr>
                        <a:t> 825 мест д. </a:t>
                      </a:r>
                      <a:r>
                        <a:rPr lang="ru-RU" sz="1100" dirty="0" err="1">
                          <a:solidFill>
                            <a:srgbClr val="000000"/>
                          </a:solidFill>
                          <a:latin typeface="Times New Roman" pitchFamily="18" charset="0"/>
                          <a:ea typeface="Calibri"/>
                          <a:cs typeface="Times New Roman" pitchFamily="18" charset="0"/>
                        </a:rPr>
                        <a:t>Янино</a:t>
                      </a:r>
                      <a:r>
                        <a:rPr lang="ru-RU" sz="1100" dirty="0">
                          <a:solidFill>
                            <a:srgbClr val="000000"/>
                          </a:solidFill>
                          <a:latin typeface="Times New Roman" pitchFamily="18" charset="0"/>
                          <a:ea typeface="Calibri"/>
                          <a:cs typeface="Times New Roman" pitchFamily="18" charset="0"/>
                        </a:rPr>
                        <a:t>;</a:t>
                      </a:r>
                      <a:endParaRPr lang="ru-RU" sz="1100" dirty="0">
                        <a:latin typeface="Times New Roman" pitchFamily="18" charset="0"/>
                        <a:ea typeface="Calibri"/>
                        <a:cs typeface="Times New Roman" pitchFamily="18" charset="0"/>
                      </a:endParaRPr>
                    </a:p>
                    <a:p>
                      <a:pPr algn="ctr">
                        <a:lnSpc>
                          <a:spcPct val="100000"/>
                        </a:lnSpc>
                        <a:spcAft>
                          <a:spcPts val="0"/>
                        </a:spcAft>
                      </a:pPr>
                      <a:r>
                        <a:rPr lang="ru-RU" sz="1100" dirty="0" smtClean="0">
                          <a:solidFill>
                            <a:srgbClr val="000000"/>
                          </a:solidFill>
                          <a:latin typeface="Times New Roman" pitchFamily="18" charset="0"/>
                          <a:ea typeface="Calibri"/>
                          <a:cs typeface="Times New Roman" pitchFamily="18" charset="0"/>
                        </a:rPr>
                        <a:t>       3</a:t>
                      </a:r>
                      <a:r>
                        <a:rPr lang="ru-RU" sz="1100" dirty="0">
                          <a:solidFill>
                            <a:srgbClr val="000000"/>
                          </a:solidFill>
                          <a:latin typeface="Times New Roman" pitchFamily="18" charset="0"/>
                          <a:ea typeface="Calibri"/>
                          <a:cs typeface="Times New Roman" pitchFamily="18" charset="0"/>
                        </a:rPr>
                        <a:t>. Строительство школы на 1000 мест г. </a:t>
                      </a:r>
                      <a:r>
                        <a:rPr lang="ru-RU" sz="1100" dirty="0" err="1">
                          <a:solidFill>
                            <a:srgbClr val="000000"/>
                          </a:solidFill>
                          <a:latin typeface="Times New Roman" pitchFamily="18" charset="0"/>
                          <a:ea typeface="Calibri"/>
                          <a:cs typeface="Times New Roman" pitchFamily="18" charset="0"/>
                        </a:rPr>
                        <a:t>Кудрово</a:t>
                      </a:r>
                      <a:r>
                        <a:rPr lang="ru-RU" sz="1100" dirty="0">
                          <a:solidFill>
                            <a:srgbClr val="000000"/>
                          </a:solidFill>
                          <a:latin typeface="Times New Roman" pitchFamily="18" charset="0"/>
                          <a:ea typeface="Calibri"/>
                          <a:cs typeface="Times New Roman" pitchFamily="18" charset="0"/>
                        </a:rPr>
                        <a:t>;</a:t>
                      </a:r>
                      <a:endParaRPr lang="ru-RU" sz="1100" dirty="0">
                        <a:latin typeface="Times New Roman" pitchFamily="18" charset="0"/>
                        <a:ea typeface="Calibri"/>
                        <a:cs typeface="Times New Roman" pitchFamily="18" charset="0"/>
                      </a:endParaRPr>
                    </a:p>
                    <a:p>
                      <a:pPr algn="ctr">
                        <a:lnSpc>
                          <a:spcPct val="100000"/>
                        </a:lnSpc>
                        <a:spcAft>
                          <a:spcPts val="0"/>
                        </a:spcAft>
                      </a:pPr>
                      <a:r>
                        <a:rPr lang="ru-RU" sz="1100" dirty="0" smtClean="0">
                          <a:solidFill>
                            <a:srgbClr val="000000"/>
                          </a:solidFill>
                          <a:latin typeface="Times New Roman" pitchFamily="18" charset="0"/>
                          <a:ea typeface="Calibri"/>
                          <a:cs typeface="Times New Roman" pitchFamily="18" charset="0"/>
                        </a:rPr>
                        <a:t>        4</a:t>
                      </a:r>
                      <a:r>
                        <a:rPr lang="ru-RU" sz="1100" dirty="0">
                          <a:solidFill>
                            <a:srgbClr val="000000"/>
                          </a:solidFill>
                          <a:latin typeface="Times New Roman" pitchFamily="18" charset="0"/>
                          <a:ea typeface="Calibri"/>
                          <a:cs typeface="Times New Roman" pitchFamily="18" charset="0"/>
                        </a:rPr>
                        <a:t>. Строительство школы на 825 мест г. </a:t>
                      </a:r>
                      <a:r>
                        <a:rPr lang="ru-RU" sz="1100" dirty="0" err="1">
                          <a:solidFill>
                            <a:srgbClr val="000000"/>
                          </a:solidFill>
                          <a:latin typeface="Times New Roman" pitchFamily="18" charset="0"/>
                          <a:ea typeface="Calibri"/>
                          <a:cs typeface="Times New Roman" pitchFamily="18" charset="0"/>
                        </a:rPr>
                        <a:t>Сертолово</a:t>
                      </a:r>
                      <a:r>
                        <a:rPr lang="ru-RU" sz="1100" dirty="0">
                          <a:solidFill>
                            <a:srgbClr val="000000"/>
                          </a:solidFill>
                          <a:latin typeface="Times New Roman" pitchFamily="18" charset="0"/>
                          <a:ea typeface="Calibri"/>
                          <a:cs typeface="Times New Roman" pitchFamily="18" charset="0"/>
                        </a:rPr>
                        <a:t>;</a:t>
                      </a:r>
                      <a:endParaRPr lang="ru-RU" sz="1100" dirty="0">
                        <a:latin typeface="Times New Roman" pitchFamily="18" charset="0"/>
                        <a:ea typeface="Calibri"/>
                        <a:cs typeface="Times New Roman" pitchFamily="18" charset="0"/>
                      </a:endParaRPr>
                    </a:p>
                    <a:p>
                      <a:pPr algn="ctr">
                        <a:lnSpc>
                          <a:spcPct val="100000"/>
                        </a:lnSpc>
                        <a:spcAft>
                          <a:spcPts val="0"/>
                        </a:spcAft>
                      </a:pPr>
                      <a:r>
                        <a:rPr lang="ru-RU" sz="1100" dirty="0" smtClean="0">
                          <a:solidFill>
                            <a:srgbClr val="000000"/>
                          </a:solidFill>
                          <a:latin typeface="Times New Roman" pitchFamily="18" charset="0"/>
                          <a:ea typeface="Calibri"/>
                          <a:cs typeface="Times New Roman" pitchFamily="18" charset="0"/>
                        </a:rPr>
                        <a:t>        </a:t>
                      </a:r>
                      <a:r>
                        <a:rPr lang="ru-RU" sz="1100" baseline="0" dirty="0" smtClean="0">
                          <a:solidFill>
                            <a:srgbClr val="000000"/>
                          </a:solidFill>
                          <a:latin typeface="Times New Roman" pitchFamily="18" charset="0"/>
                          <a:ea typeface="Calibri"/>
                          <a:cs typeface="Times New Roman" pitchFamily="18" charset="0"/>
                        </a:rPr>
                        <a:t> </a:t>
                      </a:r>
                      <a:r>
                        <a:rPr lang="ru-RU" sz="1100" dirty="0" smtClean="0">
                          <a:solidFill>
                            <a:srgbClr val="000000"/>
                          </a:solidFill>
                          <a:latin typeface="Times New Roman" pitchFamily="18" charset="0"/>
                          <a:ea typeface="Calibri"/>
                          <a:cs typeface="Times New Roman" pitchFamily="18" charset="0"/>
                        </a:rPr>
                        <a:t>5</a:t>
                      </a:r>
                      <a:r>
                        <a:rPr lang="ru-RU" sz="1100" dirty="0">
                          <a:solidFill>
                            <a:srgbClr val="000000"/>
                          </a:solidFill>
                          <a:latin typeface="Times New Roman" pitchFamily="18" charset="0"/>
                          <a:ea typeface="Calibri"/>
                          <a:cs typeface="Times New Roman" pitchFamily="18" charset="0"/>
                        </a:rPr>
                        <a:t>. Строительство школы на 1175 мест пос. </a:t>
                      </a:r>
                      <a:r>
                        <a:rPr lang="ru-RU" sz="1100" dirty="0" err="1">
                          <a:solidFill>
                            <a:srgbClr val="000000"/>
                          </a:solidFill>
                          <a:latin typeface="Times New Roman" pitchFamily="18" charset="0"/>
                          <a:ea typeface="Calibri"/>
                          <a:cs typeface="Times New Roman" pitchFamily="18" charset="0"/>
                        </a:rPr>
                        <a:t>Мурино</a:t>
                      </a:r>
                      <a:endParaRPr lang="ru-RU" sz="1100" dirty="0">
                        <a:latin typeface="Times New Roman" pitchFamily="18" charset="0"/>
                        <a:ea typeface="Calibri"/>
                        <a:cs typeface="Times New Roman"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55027">
                <a:tc>
                  <a:txBody>
                    <a:bodyPr/>
                    <a:lstStyle/>
                    <a:p>
                      <a:pPr algn="ctr">
                        <a:lnSpc>
                          <a:spcPct val="100000"/>
                        </a:lnSpc>
                        <a:spcAft>
                          <a:spcPts val="0"/>
                        </a:spcAft>
                      </a:pPr>
                      <a:r>
                        <a:rPr lang="ru-RU" sz="1100" b="1" dirty="0">
                          <a:solidFill>
                            <a:srgbClr val="000000"/>
                          </a:solidFill>
                          <a:latin typeface="Times New Roman"/>
                          <a:ea typeface="Calibri"/>
                          <a:cs typeface="Times New Roman"/>
                        </a:rPr>
                        <a:t>Национальный проект "Образование"</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0000"/>
                        </a:lnSpc>
                        <a:spcAft>
                          <a:spcPts val="0"/>
                        </a:spcAft>
                      </a:pPr>
                      <a:r>
                        <a:rPr lang="ru-RU" sz="1100" b="1">
                          <a:solidFill>
                            <a:srgbClr val="000000"/>
                          </a:solidFill>
                          <a:latin typeface="Times New Roman"/>
                          <a:ea typeface="Calibri"/>
                          <a:cs typeface="Times New Roman"/>
                        </a:rPr>
                        <a:t>27 686,3</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0000"/>
                        </a:lnSpc>
                        <a:spcAft>
                          <a:spcPts val="0"/>
                        </a:spcAft>
                      </a:pPr>
                      <a:r>
                        <a:rPr lang="ru-RU" sz="1100" b="1" dirty="0">
                          <a:solidFill>
                            <a:srgbClr val="000000"/>
                          </a:solidFill>
                          <a:latin typeface="Times New Roman"/>
                          <a:ea typeface="Calibri"/>
                          <a:cs typeface="Times New Roman"/>
                        </a:rPr>
                        <a:t>27 686,3</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0000"/>
                        </a:lnSpc>
                        <a:spcAft>
                          <a:spcPts val="0"/>
                        </a:spcAft>
                      </a:pPr>
                      <a:endParaRPr lang="ru-RU" sz="1100" dirty="0">
                        <a:solidFill>
                          <a:srgbClr val="000000"/>
                        </a:solidFill>
                        <a:latin typeface="Times New Roman"/>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417747">
                <a:tc>
                  <a:txBody>
                    <a:bodyPr/>
                    <a:lstStyle/>
                    <a:p>
                      <a:pPr algn="ctr">
                        <a:lnSpc>
                          <a:spcPct val="100000"/>
                        </a:lnSpc>
                        <a:spcAft>
                          <a:spcPts val="0"/>
                        </a:spcAft>
                      </a:pPr>
                      <a:r>
                        <a:rPr lang="ru-RU" sz="1100" i="1" dirty="0">
                          <a:solidFill>
                            <a:srgbClr val="000000"/>
                          </a:solidFill>
                          <a:latin typeface="Times New Roman"/>
                          <a:ea typeface="Calibri"/>
                          <a:cs typeface="Times New Roman"/>
                        </a:rPr>
                        <a:t>Федеральный проект                                 "Современная школа"</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a:solidFill>
                            <a:srgbClr val="000000"/>
                          </a:solidFill>
                          <a:latin typeface="Times New Roman"/>
                          <a:ea typeface="Calibri"/>
                          <a:cs typeface="Times New Roman"/>
                        </a:rPr>
                        <a:t>3 456,1</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dirty="0">
                          <a:solidFill>
                            <a:srgbClr val="000000"/>
                          </a:solidFill>
                          <a:latin typeface="Times New Roman"/>
                          <a:ea typeface="Calibri"/>
                          <a:cs typeface="Times New Roman"/>
                        </a:rPr>
                        <a:t>3 456,1</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dirty="0">
                          <a:solidFill>
                            <a:srgbClr val="000000"/>
                          </a:solidFill>
                          <a:latin typeface="Times New Roman"/>
                          <a:ea typeface="Calibri"/>
                          <a:cs typeface="Times New Roman"/>
                        </a:rPr>
                        <a:t>Приобретение оргтехники, оборудования для  оснащения центров образования естественно - научной и технической направленностей «Точка роста» в 2-х школах района.</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78498">
                <a:tc>
                  <a:txBody>
                    <a:bodyPr/>
                    <a:lstStyle/>
                    <a:p>
                      <a:pPr algn="ctr">
                        <a:lnSpc>
                          <a:spcPct val="100000"/>
                        </a:lnSpc>
                        <a:spcAft>
                          <a:spcPts val="0"/>
                        </a:spcAft>
                      </a:pPr>
                      <a:r>
                        <a:rPr lang="ru-RU" sz="1100" i="1" dirty="0">
                          <a:solidFill>
                            <a:srgbClr val="000000"/>
                          </a:solidFill>
                          <a:latin typeface="Times New Roman"/>
                          <a:ea typeface="Calibri"/>
                          <a:cs typeface="Times New Roman"/>
                        </a:rPr>
                        <a:t>Федеральный проект "Цифровая образовательная среда"</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a:solidFill>
                            <a:srgbClr val="000000"/>
                          </a:solidFill>
                          <a:latin typeface="Times New Roman"/>
                          <a:ea typeface="Calibri"/>
                          <a:cs typeface="Times New Roman"/>
                        </a:rPr>
                        <a:t>24 230,2</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a:solidFill>
                            <a:srgbClr val="000000"/>
                          </a:solidFill>
                          <a:latin typeface="Times New Roman"/>
                          <a:ea typeface="Calibri"/>
                          <a:cs typeface="Times New Roman"/>
                        </a:rPr>
                        <a:t>24 230,2</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dirty="0">
                          <a:solidFill>
                            <a:srgbClr val="000000"/>
                          </a:solidFill>
                          <a:latin typeface="Times New Roman"/>
                          <a:ea typeface="Calibri"/>
                          <a:cs typeface="Times New Roman"/>
                        </a:rPr>
                        <a:t>Приобретение оргтехники, оборудования для центров цифрового образования 7-ми школ района.</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39250">
                <a:tc>
                  <a:txBody>
                    <a:bodyPr/>
                    <a:lstStyle/>
                    <a:p>
                      <a:pPr algn="ctr">
                        <a:lnSpc>
                          <a:spcPct val="100000"/>
                        </a:lnSpc>
                        <a:spcAft>
                          <a:spcPts val="0"/>
                        </a:spcAft>
                      </a:pPr>
                      <a:r>
                        <a:rPr lang="ru-RU" sz="1100" b="1" dirty="0">
                          <a:solidFill>
                            <a:srgbClr val="000000"/>
                          </a:solidFill>
                          <a:latin typeface="Times New Roman"/>
                          <a:ea typeface="Calibri"/>
                          <a:cs typeface="Times New Roman"/>
                        </a:rPr>
                        <a:t>Национальный проект "Культура"</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0000"/>
                        </a:lnSpc>
                        <a:spcAft>
                          <a:spcPts val="0"/>
                        </a:spcAft>
                      </a:pPr>
                      <a:r>
                        <a:rPr lang="ru-RU" sz="1100" b="1">
                          <a:solidFill>
                            <a:srgbClr val="000000"/>
                          </a:solidFill>
                          <a:latin typeface="Times New Roman"/>
                          <a:ea typeface="Calibri"/>
                          <a:cs typeface="Times New Roman"/>
                        </a:rPr>
                        <a:t>7 234,4</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0000"/>
                        </a:lnSpc>
                        <a:spcAft>
                          <a:spcPts val="0"/>
                        </a:spcAft>
                      </a:pPr>
                      <a:r>
                        <a:rPr lang="ru-RU" sz="1100" b="1">
                          <a:solidFill>
                            <a:srgbClr val="000000"/>
                          </a:solidFill>
                          <a:latin typeface="Times New Roman"/>
                          <a:ea typeface="Calibri"/>
                          <a:cs typeface="Times New Roman"/>
                        </a:rPr>
                        <a:t>7 234,4</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0000"/>
                        </a:lnSpc>
                        <a:spcAft>
                          <a:spcPts val="0"/>
                        </a:spcAft>
                      </a:pPr>
                      <a:endParaRPr lang="ru-RU" sz="1100" dirty="0">
                        <a:solidFill>
                          <a:srgbClr val="000000"/>
                        </a:solidFill>
                        <a:latin typeface="Times New Roman"/>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556997">
                <a:tc>
                  <a:txBody>
                    <a:bodyPr/>
                    <a:lstStyle/>
                    <a:p>
                      <a:pPr algn="ctr">
                        <a:lnSpc>
                          <a:spcPct val="100000"/>
                        </a:lnSpc>
                        <a:spcAft>
                          <a:spcPts val="0"/>
                        </a:spcAft>
                      </a:pPr>
                      <a:r>
                        <a:rPr lang="ru-RU" sz="1100" i="1" dirty="0">
                          <a:solidFill>
                            <a:srgbClr val="000000"/>
                          </a:solidFill>
                          <a:latin typeface="Times New Roman"/>
                          <a:ea typeface="Calibri"/>
                          <a:cs typeface="Times New Roman"/>
                        </a:rPr>
                        <a:t>Федеральный проект "Обеспечение качественно нового уровня развития инфраструктуры культуры"                     ("Культурная среда")</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a:solidFill>
                            <a:srgbClr val="000000"/>
                          </a:solidFill>
                          <a:latin typeface="Times New Roman"/>
                          <a:ea typeface="Calibri"/>
                          <a:cs typeface="Times New Roman"/>
                        </a:rPr>
                        <a:t>6 944,4</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a:solidFill>
                            <a:srgbClr val="000000"/>
                          </a:solidFill>
                          <a:latin typeface="Times New Roman"/>
                          <a:ea typeface="Calibri"/>
                          <a:cs typeface="Times New Roman"/>
                        </a:rPr>
                        <a:t>6 944,4</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dirty="0">
                          <a:solidFill>
                            <a:srgbClr val="000000"/>
                          </a:solidFill>
                          <a:latin typeface="Times New Roman"/>
                          <a:ea typeface="Calibri"/>
                          <a:cs typeface="Times New Roman"/>
                        </a:rPr>
                        <a:t>Приобретение музыкальных инструментов и учебной литературы для музыкальных школ и школ искусств района.</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417747">
                <a:tc>
                  <a:txBody>
                    <a:bodyPr/>
                    <a:lstStyle/>
                    <a:p>
                      <a:pPr algn="ctr">
                        <a:lnSpc>
                          <a:spcPct val="100000"/>
                        </a:lnSpc>
                        <a:spcAft>
                          <a:spcPts val="0"/>
                        </a:spcAft>
                      </a:pPr>
                      <a:r>
                        <a:rPr lang="ru-RU" sz="1100" i="1" dirty="0">
                          <a:latin typeface="Times New Roman"/>
                          <a:ea typeface="Times New Roman"/>
                          <a:cs typeface="Times New Roman"/>
                        </a:rPr>
                        <a:t>Федеральный проект                                      "Творческие люди"</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a:solidFill>
                            <a:srgbClr val="000000"/>
                          </a:solidFill>
                          <a:latin typeface="Times New Roman"/>
                          <a:ea typeface="Calibri"/>
                          <a:cs typeface="Times New Roman"/>
                        </a:rPr>
                        <a:t>290,0</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a:solidFill>
                            <a:srgbClr val="000000"/>
                          </a:solidFill>
                          <a:latin typeface="Times New Roman"/>
                          <a:ea typeface="Calibri"/>
                          <a:cs typeface="Times New Roman"/>
                        </a:rPr>
                        <a:t>290,0</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spcAft>
                          <a:spcPts val="0"/>
                        </a:spcAft>
                      </a:pPr>
                      <a:r>
                        <a:rPr lang="ru-RU" sz="1100" dirty="0">
                          <a:solidFill>
                            <a:srgbClr val="000000"/>
                          </a:solidFill>
                          <a:latin typeface="Times New Roman"/>
                          <a:ea typeface="Calibri"/>
                          <a:cs typeface="Times New Roman"/>
                        </a:rPr>
                        <a:t>Укрепление материально- технической базы, приобретение оргтехники, комплектующих для МКУ «Всеволожская </a:t>
                      </a:r>
                      <a:r>
                        <a:rPr lang="ru-RU" sz="1100" dirty="0" err="1">
                          <a:solidFill>
                            <a:srgbClr val="000000"/>
                          </a:solidFill>
                          <a:latin typeface="Times New Roman"/>
                          <a:ea typeface="Calibri"/>
                          <a:cs typeface="Times New Roman"/>
                        </a:rPr>
                        <a:t>межпоселенческая</a:t>
                      </a:r>
                      <a:r>
                        <a:rPr lang="ru-RU" sz="1100" dirty="0">
                          <a:solidFill>
                            <a:srgbClr val="000000"/>
                          </a:solidFill>
                          <a:latin typeface="Times New Roman"/>
                          <a:ea typeface="Calibri"/>
                          <a:cs typeface="Times New Roman"/>
                        </a:rPr>
                        <a:t> библиотека»</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39250">
                <a:tc>
                  <a:txBody>
                    <a:bodyPr/>
                    <a:lstStyle/>
                    <a:p>
                      <a:pPr algn="ctr">
                        <a:lnSpc>
                          <a:spcPct val="100000"/>
                        </a:lnSpc>
                        <a:spcAft>
                          <a:spcPts val="0"/>
                        </a:spcAft>
                      </a:pPr>
                      <a:r>
                        <a:rPr lang="ru-RU" sz="1100" b="1" dirty="0">
                          <a:solidFill>
                            <a:srgbClr val="000000"/>
                          </a:solidFill>
                          <a:latin typeface="Times New Roman"/>
                          <a:ea typeface="Calibri"/>
                          <a:cs typeface="Times New Roman"/>
                        </a:rPr>
                        <a:t>ИТОГО</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00000"/>
                        </a:lnSpc>
                        <a:spcAft>
                          <a:spcPts val="0"/>
                        </a:spcAft>
                      </a:pPr>
                      <a:r>
                        <a:rPr lang="ru-RU" sz="1100" b="1">
                          <a:solidFill>
                            <a:srgbClr val="000000"/>
                          </a:solidFill>
                          <a:latin typeface="Times New Roman"/>
                          <a:ea typeface="Calibri"/>
                          <a:cs typeface="Times New Roman"/>
                        </a:rPr>
                        <a:t>1 928 948,0</a:t>
                      </a:r>
                      <a:endParaRPr lang="ru-RU" sz="110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00000"/>
                        </a:lnSpc>
                        <a:spcAft>
                          <a:spcPts val="0"/>
                        </a:spcAft>
                      </a:pPr>
                      <a:r>
                        <a:rPr lang="ru-RU" sz="1100" b="1" dirty="0">
                          <a:solidFill>
                            <a:srgbClr val="000000"/>
                          </a:solidFill>
                          <a:latin typeface="Times New Roman"/>
                          <a:ea typeface="Calibri"/>
                          <a:cs typeface="Times New Roman"/>
                        </a:rPr>
                        <a:t>1 928 732,8</a:t>
                      </a:r>
                      <a:endParaRPr lang="ru-RU" sz="1100" dirty="0">
                        <a:latin typeface="Calibri"/>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00000"/>
                        </a:lnSpc>
                        <a:spcAft>
                          <a:spcPts val="0"/>
                        </a:spcAft>
                      </a:pPr>
                      <a:endParaRPr lang="ru-RU" sz="1050" dirty="0">
                        <a:solidFill>
                          <a:srgbClr val="000000"/>
                        </a:solidFill>
                        <a:latin typeface="Times New Roman"/>
                        <a:ea typeface="Calibri"/>
                        <a:cs typeface="Times New Roman"/>
                      </a:endParaRPr>
                    </a:p>
                  </a:txBody>
                  <a:tcPr marL="37841" marR="378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8117333" y="794787"/>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99392"/>
            <a:ext cx="7472386" cy="1521534"/>
          </a:xfrm>
        </p:spPr>
        <p:txBody>
          <a:bodyPr wrap="none" rtlCol="0">
            <a:norm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Исполнение расходов по объектам строительства и ремонта</a:t>
            </a: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муниципального образования «Всеволожский</a:t>
            </a: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муниципальный район» Ленинградской области в 2021 году</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endPar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endParaRPr>
          </a:p>
        </p:txBody>
      </p:sp>
      <p:graphicFrame>
        <p:nvGraphicFramePr>
          <p:cNvPr id="9" name="Диаграмма 8"/>
          <p:cNvGraphicFramePr/>
          <p:nvPr/>
        </p:nvGraphicFramePr>
        <p:xfrm>
          <a:off x="611560" y="1412776"/>
          <a:ext cx="7704856" cy="4248472"/>
        </p:xfrm>
        <a:graphic>
          <a:graphicData uri="http://schemas.openxmlformats.org/drawingml/2006/chart">
            <c:chart xmlns:c="http://schemas.openxmlformats.org/drawingml/2006/chart" xmlns:r="http://schemas.openxmlformats.org/officeDocument/2006/relationships" r:id="rId2"/>
          </a:graphicData>
        </a:graphic>
      </p:graphicFrame>
      <p:sp>
        <p:nvSpPr>
          <p:cNvPr id="10" name="Правая фигурная скобка 9"/>
          <p:cNvSpPr/>
          <p:nvPr/>
        </p:nvSpPr>
        <p:spPr>
          <a:xfrm rot="5400000">
            <a:off x="3923928" y="2204864"/>
            <a:ext cx="1080120" cy="6696744"/>
          </a:xfrm>
          <a:prstGeom prst="rightBrac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1" name="TextBox 10"/>
          <p:cNvSpPr txBox="1"/>
          <p:nvPr/>
        </p:nvSpPr>
        <p:spPr>
          <a:xfrm>
            <a:off x="2915816" y="6135687"/>
            <a:ext cx="3257238" cy="461665"/>
          </a:xfrm>
          <a:prstGeom prst="rect">
            <a:avLst/>
          </a:prstGeom>
          <a:noFill/>
        </p:spPr>
        <p:txBody>
          <a:bodyPr wrap="none" rtlCol="0">
            <a:spAutoFit/>
          </a:bodyPr>
          <a:lstStyle/>
          <a:p>
            <a:r>
              <a:rPr lang="ru-RU"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Итого </a:t>
            </a:r>
            <a:r>
              <a:rPr lang="ru-RU" sz="2400" b="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3 253,7</a:t>
            </a:r>
            <a:r>
              <a:rPr lang="ru-RU"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млн. руб.</a:t>
            </a:r>
            <a:endParaRPr lang="ru-RU"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spd="slow">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99392"/>
            <a:ext cx="7472386" cy="1008112"/>
          </a:xfrm>
        </p:spPr>
        <p:txBody>
          <a:bodyPr wrap="none" rtlCol="0">
            <a:norm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Общественно значимые объекты</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строительства и ремонта в 2021 году</a:t>
            </a:r>
          </a:p>
        </p:txBody>
      </p:sp>
      <p:graphicFrame>
        <p:nvGraphicFramePr>
          <p:cNvPr id="6" name="Схема 5"/>
          <p:cNvGraphicFramePr/>
          <p:nvPr/>
        </p:nvGraphicFramePr>
        <p:xfrm>
          <a:off x="323528" y="908720"/>
          <a:ext cx="8568952"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118373"/>
            <a:ext cx="9963075" cy="646331"/>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Доля расходов по муниципальным программам в </a:t>
            </a:r>
          </a:p>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общей сумме расходов 2021 года</a:t>
            </a:r>
          </a:p>
        </p:txBody>
      </p:sp>
      <p:graphicFrame>
        <p:nvGraphicFramePr>
          <p:cNvPr id="9" name="Диаграмма 8"/>
          <p:cNvGraphicFramePr/>
          <p:nvPr/>
        </p:nvGraphicFramePr>
        <p:xfrm>
          <a:off x="-324544" y="836712"/>
          <a:ext cx="9361040" cy="561662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145955"/>
            <a:ext cx="9963075" cy="1200329"/>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Расходы бюджета муниципального образования «Всеволожский муниципальный район» Ленинградской области в разрезе муниципальных программ за 2021 год</a:t>
            </a:r>
          </a:p>
          <a:p>
            <a:pPr algn="ctr">
              <a:defRPr/>
            </a:pPr>
            <a:endPar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sp>
        <p:nvSpPr>
          <p:cNvPr id="5" name="TextBox 4"/>
          <p:cNvSpPr txBox="1"/>
          <p:nvPr/>
        </p:nvSpPr>
        <p:spPr>
          <a:xfrm>
            <a:off x="8005315" y="1603984"/>
            <a:ext cx="847155" cy="276999"/>
          </a:xfrm>
          <a:prstGeom prst="rect">
            <a:avLst/>
          </a:prstGeom>
          <a:noFill/>
        </p:spPr>
        <p:txBody>
          <a:bodyPr wrap="none" rtlCol="0">
            <a:spAutoFit/>
          </a:bodyPr>
          <a:lstStyle/>
          <a:p>
            <a:r>
              <a:rPr lang="ru-RU" sz="1200" dirty="0" smtClean="0"/>
              <a:t>(тыс. руб.)</a:t>
            </a:r>
            <a:endParaRPr lang="ru-RU" sz="1200" dirty="0"/>
          </a:p>
        </p:txBody>
      </p:sp>
      <p:graphicFrame>
        <p:nvGraphicFramePr>
          <p:cNvPr id="6" name="Таблица 5"/>
          <p:cNvGraphicFramePr>
            <a:graphicFrameLocks noGrp="1"/>
          </p:cNvGraphicFramePr>
          <p:nvPr/>
        </p:nvGraphicFramePr>
        <p:xfrm>
          <a:off x="251520" y="1842883"/>
          <a:ext cx="8640960" cy="4826477"/>
        </p:xfrm>
        <a:graphic>
          <a:graphicData uri="http://schemas.openxmlformats.org/drawingml/2006/table">
            <a:tbl>
              <a:tblPr/>
              <a:tblGrid>
                <a:gridCol w="4968552"/>
                <a:gridCol w="1224136"/>
                <a:gridCol w="1296144"/>
                <a:gridCol w="1152128"/>
              </a:tblGrid>
              <a:tr h="249907">
                <a:tc rowSpan="2">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Наименование муниципальной программы</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gridSpan="3">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2021</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pPr marL="0" algn="ctr" defTabSz="914400" rtl="0" eaLnBrk="1" latinLnBrk="0" hangingPunct="1">
                        <a:lnSpc>
                          <a:spcPct val="115000"/>
                        </a:lnSpc>
                        <a:spcBef>
                          <a:spcPts val="1000"/>
                        </a:spcBef>
                        <a:spcAft>
                          <a:spcPts val="0"/>
                        </a:spcAft>
                      </a:pPr>
                      <a:endParaRPr lang="ru-RU" sz="1200" b="1" kern="1200" dirty="0" smtClean="0">
                        <a:solidFill>
                          <a:srgbClr val="000000"/>
                        </a:solidFill>
                        <a:latin typeface="Times New Roman"/>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marL="0" algn="ctr" defTabSz="914400" rtl="0" eaLnBrk="1" latinLnBrk="0" hangingPunct="1">
                        <a:lnSpc>
                          <a:spcPct val="115000"/>
                        </a:lnSpc>
                        <a:spcBef>
                          <a:spcPts val="1000"/>
                        </a:spcBef>
                        <a:spcAft>
                          <a:spcPts val="0"/>
                        </a:spcAft>
                      </a:pPr>
                      <a:endParaRPr lang="ru-RU" sz="1200" b="1" kern="1200" dirty="0" smtClean="0">
                        <a:solidFill>
                          <a:srgbClr val="000000"/>
                        </a:solidFill>
                        <a:latin typeface="Times New Roman"/>
                        <a:ea typeface="Calibri"/>
                        <a:cs typeface="Times New Roman"/>
                      </a:endParaRPr>
                    </a:p>
                  </a:txBody>
                  <a:tcPr marL="42613" marR="426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81029">
                <a:tc vMerge="1">
                  <a:txBody>
                    <a:bodyPr/>
                    <a:lstStyle/>
                    <a:p>
                      <a:endParaRPr lang="ru-RU"/>
                    </a:p>
                  </a:txBody>
                  <a:tcPr/>
                </a:tc>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План</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Фактическое исполнение</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marL="0" algn="ctr" defTabSz="914400" rtl="0" eaLnBrk="1" latinLnBrk="0" hangingPunct="1">
                        <a:lnSpc>
                          <a:spcPct val="115000"/>
                        </a:lnSpc>
                        <a:spcBef>
                          <a:spcPts val="1000"/>
                        </a:spcBef>
                        <a:spcAft>
                          <a:spcPts val="0"/>
                        </a:spcAft>
                      </a:pPr>
                      <a:r>
                        <a:rPr lang="ru-RU" sz="1200" b="1" kern="1200" dirty="0" smtClean="0">
                          <a:solidFill>
                            <a:srgbClr val="000000"/>
                          </a:solidFill>
                          <a:latin typeface="Times New Roman"/>
                          <a:ea typeface="Calibri"/>
                          <a:cs typeface="Times New Roman"/>
                        </a:rPr>
                        <a:t>% исполнения</a:t>
                      </a: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251273">
                <a:tc>
                  <a:txBody>
                    <a:bodyPr/>
                    <a:lstStyle/>
                    <a:p>
                      <a:pPr algn="just">
                        <a:lnSpc>
                          <a:spcPct val="115000"/>
                        </a:lnSpc>
                        <a:spcBef>
                          <a:spcPts val="1000"/>
                        </a:spcBef>
                        <a:spcAft>
                          <a:spcPts val="0"/>
                        </a:spcAft>
                      </a:pPr>
                      <a:r>
                        <a:rPr lang="ru-RU" sz="1200" dirty="0" smtClean="0">
                          <a:latin typeface="Times New Roman"/>
                          <a:ea typeface="Times New Roman"/>
                          <a:cs typeface="Times New Roman"/>
                        </a:rPr>
                        <a:t>Муниципальная программа «Развитие рынка наружной рекламы на территории  МО «Всеволожский муниципальный район» Ленинградской области на 2021-2025 годы»</a:t>
                      </a:r>
                      <a:endParaRPr lang="ru-RU" sz="1200" dirty="0">
                        <a:latin typeface="+mn-lt"/>
                        <a:ea typeface="Calibri"/>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Times New Roman"/>
                          <a:cs typeface="Times New Roman"/>
                        </a:rPr>
                        <a:t>15 800,0  </a:t>
                      </a:r>
                      <a:endParaRPr lang="ru-RU" sz="1100" dirty="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Times New Roman"/>
                          <a:cs typeface="Times New Roman"/>
                        </a:rPr>
                        <a:t>15 800,0  </a:t>
                      </a:r>
                      <a:endParaRPr lang="ru-RU" sz="1100" dirty="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Times New Roman"/>
                          <a:cs typeface="Times New Roman"/>
                        </a:rPr>
                        <a:t>100,0  </a:t>
                      </a:r>
                      <a:endParaRPr lang="ru-RU" sz="1100" dirty="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4591">
                <a:tc>
                  <a:txBody>
                    <a:bodyPr/>
                    <a:lstStyle/>
                    <a:p>
                      <a:pPr algn="just">
                        <a:lnSpc>
                          <a:spcPct val="115000"/>
                        </a:lnSpc>
                        <a:spcBef>
                          <a:spcPts val="1000"/>
                        </a:spcBef>
                        <a:spcAft>
                          <a:spcPts val="0"/>
                        </a:spcAft>
                      </a:pPr>
                      <a:r>
                        <a:rPr lang="ru-RU" sz="1200" kern="1200" dirty="0" smtClean="0">
                          <a:solidFill>
                            <a:schemeClr val="tx1"/>
                          </a:solidFill>
                          <a:latin typeface="Times New Roman"/>
                          <a:ea typeface="Times New Roman"/>
                          <a:cs typeface="Times New Roman"/>
                        </a:rPr>
                        <a:t>Муниципальная программа «Защита прав потребителей МО "Всеволожский муниципальный район" Ленинградской области  на 2021-2025 годы»</a:t>
                      </a:r>
                      <a:endParaRPr lang="ru-RU" sz="1200" kern="1200" dirty="0">
                        <a:solidFill>
                          <a:schemeClr val="tx1"/>
                        </a:solidFill>
                        <a:latin typeface="Times New Roman"/>
                        <a:ea typeface="Times New Roman"/>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Times New Roman"/>
                          <a:cs typeface="Times New Roman"/>
                        </a:rPr>
                        <a:t>10,0  </a:t>
                      </a:r>
                      <a:endParaRPr lang="ru-RU" sz="110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Times New Roman"/>
                          <a:cs typeface="Times New Roman"/>
                        </a:rPr>
                        <a:t>10,0  </a:t>
                      </a:r>
                      <a:endParaRPr lang="ru-RU" sz="1100" dirty="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Times New Roman"/>
                          <a:cs typeface="Times New Roman"/>
                        </a:rPr>
                        <a:t>100,0  </a:t>
                      </a:r>
                      <a:endParaRPr lang="ru-RU" sz="1100" dirty="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580642">
                <a:tc>
                  <a:txBody>
                    <a:bodyPr/>
                    <a:lstStyle/>
                    <a:p>
                      <a:pPr algn="just">
                        <a:lnSpc>
                          <a:spcPct val="115000"/>
                        </a:lnSpc>
                        <a:spcBef>
                          <a:spcPts val="1000"/>
                        </a:spcBef>
                        <a:spcAft>
                          <a:spcPts val="0"/>
                        </a:spcAft>
                      </a:pPr>
                      <a:r>
                        <a:rPr lang="ru-RU" sz="1200" kern="1200" dirty="0" smtClean="0">
                          <a:solidFill>
                            <a:schemeClr val="tx1"/>
                          </a:solidFill>
                          <a:latin typeface="Times New Roman"/>
                          <a:ea typeface="Times New Roman"/>
                          <a:cs typeface="Times New Roman"/>
                        </a:rPr>
                        <a:t>Муниципальная программа «Развитие малого и среднего предпринимательства на территории муниципального образования "Всеволожский муниципальный район" Ленинградской области на 2021-2025 годы»</a:t>
                      </a:r>
                      <a:endParaRPr lang="ru-RU" sz="1200" kern="1200" dirty="0">
                        <a:solidFill>
                          <a:schemeClr val="tx1"/>
                        </a:solidFill>
                        <a:latin typeface="Times New Roman"/>
                        <a:ea typeface="Times New Roman"/>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Times New Roman"/>
                          <a:cs typeface="Times New Roman"/>
                        </a:rPr>
                        <a:t>20 883,0  </a:t>
                      </a:r>
                      <a:endParaRPr lang="ru-RU" sz="110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Times New Roman"/>
                          <a:cs typeface="Times New Roman"/>
                        </a:rPr>
                        <a:t>17 282,9  </a:t>
                      </a:r>
                      <a:endParaRPr lang="ru-RU" sz="110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Times New Roman"/>
                          <a:cs typeface="Times New Roman"/>
                        </a:rPr>
                        <a:t>82,8  </a:t>
                      </a:r>
                      <a:endParaRPr lang="ru-RU" sz="1100" dirty="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580642">
                <a:tc>
                  <a:txBody>
                    <a:bodyPr/>
                    <a:lstStyle/>
                    <a:p>
                      <a:pPr algn="just">
                        <a:lnSpc>
                          <a:spcPct val="115000"/>
                        </a:lnSpc>
                        <a:spcBef>
                          <a:spcPts val="1000"/>
                        </a:spcBef>
                        <a:spcAft>
                          <a:spcPts val="0"/>
                        </a:spcAft>
                      </a:pPr>
                      <a:r>
                        <a:rPr lang="ru-RU" sz="1200" kern="1200">
                          <a:solidFill>
                            <a:schemeClr val="tx1"/>
                          </a:solidFill>
                          <a:latin typeface="Times New Roman"/>
                          <a:ea typeface="Times New Roman"/>
                          <a:cs typeface="Times New Roman"/>
                        </a:rPr>
                        <a:t>Муниципальная программа «Развитие сельского хозяйства Всеволожского муниципального района на период  2021-2025 годы»</a:t>
                      </a: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Times New Roman"/>
                          <a:cs typeface="Times New Roman"/>
                        </a:rPr>
                        <a:t>15 530,0  </a:t>
                      </a:r>
                      <a:endParaRPr lang="ru-RU" sz="110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Times New Roman"/>
                          <a:cs typeface="Times New Roman"/>
                        </a:rPr>
                        <a:t>15 530,0  </a:t>
                      </a:r>
                      <a:endParaRPr lang="ru-RU" sz="110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Times New Roman"/>
                          <a:cs typeface="Times New Roman"/>
                        </a:rPr>
                        <a:t>100,0  </a:t>
                      </a:r>
                      <a:endParaRPr lang="ru-RU" sz="1100" dirty="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51273">
                <a:tc>
                  <a:txBody>
                    <a:bodyPr/>
                    <a:lstStyle/>
                    <a:p>
                      <a:pPr algn="just">
                        <a:lnSpc>
                          <a:spcPct val="115000"/>
                        </a:lnSpc>
                        <a:spcBef>
                          <a:spcPts val="1000"/>
                        </a:spcBef>
                        <a:spcAft>
                          <a:spcPts val="0"/>
                        </a:spcAft>
                      </a:pPr>
                      <a:r>
                        <a:rPr lang="ru-RU" sz="1200" kern="1200">
                          <a:solidFill>
                            <a:schemeClr val="tx1"/>
                          </a:solidFill>
                          <a:latin typeface="Times New Roman"/>
                          <a:ea typeface="Times New Roman"/>
                          <a:cs typeface="Times New Roman"/>
                        </a:rPr>
                        <a:t>Муниципальная программа «Обеспечение благоприятного инвестиционного климата во Всеволожском муниципальном районе Ленинградской области на 2021-2025 годы»</a:t>
                      </a: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Times New Roman"/>
                          <a:cs typeface="Times New Roman"/>
                        </a:rPr>
                        <a:t>57 635,1  </a:t>
                      </a:r>
                      <a:endParaRPr lang="ru-RU" sz="110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Times New Roman"/>
                          <a:cs typeface="Times New Roman"/>
                        </a:rPr>
                        <a:t>56 426,3  </a:t>
                      </a:r>
                      <a:endParaRPr lang="ru-RU" sz="110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Times New Roman"/>
                          <a:cs typeface="Times New Roman"/>
                        </a:rPr>
                        <a:t>97,9  </a:t>
                      </a:r>
                      <a:endParaRPr lang="ru-RU" sz="1100" dirty="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419862">
                <a:tc>
                  <a:txBody>
                    <a:bodyPr/>
                    <a:lstStyle/>
                    <a:p>
                      <a:pPr algn="just">
                        <a:lnSpc>
                          <a:spcPct val="115000"/>
                        </a:lnSpc>
                        <a:spcBef>
                          <a:spcPts val="1000"/>
                        </a:spcBef>
                        <a:spcAft>
                          <a:spcPts val="0"/>
                        </a:spcAft>
                      </a:pPr>
                      <a:r>
                        <a:rPr lang="ru-RU" sz="1200" kern="1200" dirty="0">
                          <a:solidFill>
                            <a:schemeClr val="tx1"/>
                          </a:solidFill>
                          <a:latin typeface="Times New Roman"/>
                          <a:ea typeface="Times New Roman"/>
                          <a:cs typeface="Times New Roman"/>
                        </a:rPr>
                        <a:t>Муниципальная программа «Обеспечение устойчивого функционирования и развития коммунальной и инженерной инфраструктуры и повышение </a:t>
                      </a:r>
                      <a:r>
                        <a:rPr lang="ru-RU" sz="1200" kern="1200" dirty="0" err="1">
                          <a:solidFill>
                            <a:schemeClr val="tx1"/>
                          </a:solidFill>
                          <a:latin typeface="Times New Roman"/>
                          <a:ea typeface="Times New Roman"/>
                          <a:cs typeface="Times New Roman"/>
                        </a:rPr>
                        <a:t>энергоэффективности</a:t>
                      </a:r>
                      <a:r>
                        <a:rPr lang="ru-RU" sz="1200" kern="1200" dirty="0">
                          <a:solidFill>
                            <a:schemeClr val="tx1"/>
                          </a:solidFill>
                          <a:latin typeface="Times New Roman"/>
                          <a:ea typeface="Times New Roman"/>
                          <a:cs typeface="Times New Roman"/>
                        </a:rPr>
                        <a:t> Всеволожского района Ленинградской области на 2021-2025 годы»</a:t>
                      </a: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Times New Roman"/>
                          <a:cs typeface="Times New Roman"/>
                        </a:rPr>
                        <a:t>11 126,9  </a:t>
                      </a:r>
                      <a:endParaRPr lang="ru-RU" sz="1100" dirty="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Times New Roman"/>
                          <a:cs typeface="Times New Roman"/>
                        </a:rPr>
                        <a:t>7 626,9  </a:t>
                      </a:r>
                      <a:endParaRPr lang="ru-RU" sz="110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Times New Roman"/>
                          <a:cs typeface="Times New Roman"/>
                        </a:rPr>
                        <a:t>68,5  </a:t>
                      </a:r>
                      <a:endParaRPr lang="ru-RU" sz="1100" dirty="0">
                        <a:latin typeface="Calibri"/>
                        <a:ea typeface="Calibri"/>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
        <p:nvSpPr>
          <p:cNvPr id="7" name="TextBox 6"/>
          <p:cNvSpPr txBox="1"/>
          <p:nvPr/>
        </p:nvSpPr>
        <p:spPr>
          <a:xfrm>
            <a:off x="179512" y="1000244"/>
            <a:ext cx="8610499" cy="738664"/>
          </a:xfrm>
          <a:prstGeom prst="rect">
            <a:avLst/>
          </a:prstGeom>
          <a:noFill/>
        </p:spPr>
        <p:txBody>
          <a:bodyPr wrap="none" rtlCol="0">
            <a:spAutoFit/>
          </a:bodyPr>
          <a:lstStyle/>
          <a:p>
            <a:r>
              <a:rPr lang="ru-RU" sz="1400" b="1" i="1" dirty="0" smtClean="0"/>
              <a:t>Муниципальные программы позволяют сосредоточить имеющиеся ресурсы бюджета муниципального</a:t>
            </a:r>
          </a:p>
          <a:p>
            <a:r>
              <a:rPr lang="ru-RU" sz="1400" b="1" i="1" dirty="0" smtClean="0"/>
              <a:t>образования на решении наиважнейших проблем социального характера в районе, повышении степени</a:t>
            </a:r>
          </a:p>
          <a:p>
            <a:r>
              <a:rPr lang="ru-RU" sz="1400" b="1" i="1" dirty="0" smtClean="0"/>
              <a:t>развития различных сфер на территории района (спорт, молодежная политика, образование и т. д.). </a:t>
            </a:r>
            <a:endParaRPr lang="ru-RU" sz="1400" b="1" i="1" dirty="0"/>
          </a:p>
        </p:txBody>
      </p:sp>
    </p:spTree>
  </p:cSld>
  <p:clrMapOvr>
    <a:masterClrMapping/>
  </p:clrMapOvr>
  <p:transition spd="slow">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145955"/>
            <a:ext cx="9963075" cy="1200329"/>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Расходы бюджета муниципального образования «Всеволожский муниципальный район» Ленинградской области в разрезе муниципальных программ за 2021 год</a:t>
            </a:r>
          </a:p>
          <a:p>
            <a:pPr algn="ctr">
              <a:defRPr/>
            </a:pPr>
            <a:endPar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graphicFrame>
        <p:nvGraphicFramePr>
          <p:cNvPr id="6" name="Таблица 5"/>
          <p:cNvGraphicFramePr>
            <a:graphicFrameLocks noGrp="1"/>
          </p:cNvGraphicFramePr>
          <p:nvPr/>
        </p:nvGraphicFramePr>
        <p:xfrm>
          <a:off x="251520" y="1340769"/>
          <a:ext cx="8640960" cy="5039159"/>
        </p:xfrm>
        <a:graphic>
          <a:graphicData uri="http://schemas.openxmlformats.org/drawingml/2006/table">
            <a:tbl>
              <a:tblPr/>
              <a:tblGrid>
                <a:gridCol w="4968552"/>
                <a:gridCol w="1224136"/>
                <a:gridCol w="1296144"/>
                <a:gridCol w="1152128"/>
              </a:tblGrid>
              <a:tr h="992048">
                <a:tc>
                  <a:txBody>
                    <a:bodyPr/>
                    <a:lstStyle/>
                    <a:p>
                      <a:pPr algn="just">
                        <a:lnSpc>
                          <a:spcPct val="115000"/>
                        </a:lnSpc>
                        <a:spcBef>
                          <a:spcPts val="1000"/>
                        </a:spcBef>
                        <a:spcAft>
                          <a:spcPts val="0"/>
                        </a:spcAft>
                      </a:pPr>
                      <a:r>
                        <a:rPr lang="ru-RU" sz="1200" kern="1200" dirty="0" smtClean="0">
                          <a:solidFill>
                            <a:schemeClr val="tx1"/>
                          </a:solidFill>
                          <a:latin typeface="Times New Roman"/>
                          <a:ea typeface="Times New Roman"/>
                          <a:cs typeface="Times New Roman"/>
                        </a:rPr>
                        <a:t>Муниципальная программа «Формирование законопослушного поведения участников дорожного движения в муниципальном образовании "Всеволожский муниципальный район" Ленинградской области, муниципальном образовании "Город Всеволожск" Всеволожского муниципального района Ленинградской области на 2020-2022 годы»</a:t>
                      </a:r>
                      <a:endParaRPr lang="ru-RU" sz="1200" kern="1200" dirty="0">
                        <a:solidFill>
                          <a:schemeClr val="tx1"/>
                        </a:solidFill>
                        <a:latin typeface="Times New Roman"/>
                        <a:ea typeface="Times New Roman"/>
                        <a:cs typeface="Times New Roman"/>
                      </a:endParaRPr>
                    </a:p>
                  </a:txBody>
                  <a:tcPr marL="42613" marR="4261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848,3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848,3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100,0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588751">
                <a:tc>
                  <a:txBody>
                    <a:bodyPr/>
                    <a:lstStyle/>
                    <a:p>
                      <a:pPr algn="just">
                        <a:lnSpc>
                          <a:spcPct val="115000"/>
                        </a:lnSpc>
                        <a:spcBef>
                          <a:spcPts val="1000"/>
                        </a:spcBef>
                        <a:spcAft>
                          <a:spcPts val="0"/>
                        </a:spcAft>
                      </a:pPr>
                      <a:r>
                        <a:rPr lang="ru-RU" sz="1200" kern="1200" dirty="0">
                          <a:solidFill>
                            <a:schemeClr val="tx1"/>
                          </a:solidFill>
                          <a:latin typeface="Times New Roman"/>
                          <a:ea typeface="Times New Roman"/>
                          <a:cs typeface="Times New Roman"/>
                        </a:rPr>
                        <a:t>Муниципальная программа «Развитие молодежной политики, туризма, межнациональных и межконфессиональных отношений во Всеволожском муниципальном районе Ленинградской области на 2021-2025 годы»</a:t>
                      </a: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107 654,5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107 654,5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100,0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588751">
                <a:tc>
                  <a:txBody>
                    <a:bodyPr/>
                    <a:lstStyle/>
                    <a:p>
                      <a:pPr algn="just">
                        <a:lnSpc>
                          <a:spcPct val="115000"/>
                        </a:lnSpc>
                        <a:spcBef>
                          <a:spcPts val="1000"/>
                        </a:spcBef>
                        <a:spcAft>
                          <a:spcPts val="0"/>
                        </a:spcAft>
                      </a:pPr>
                      <a:r>
                        <a:rPr lang="ru-RU" sz="1200" kern="1200" dirty="0">
                          <a:solidFill>
                            <a:schemeClr val="tx1"/>
                          </a:solidFill>
                          <a:latin typeface="Times New Roman"/>
                          <a:ea typeface="Times New Roman"/>
                          <a:cs typeface="Times New Roman"/>
                        </a:rPr>
                        <a:t>Муниципальная программа «Поддержка социально ориентированных </a:t>
                      </a:r>
                      <a:br>
                        <a:rPr lang="ru-RU" sz="1200" kern="1200" dirty="0">
                          <a:solidFill>
                            <a:schemeClr val="tx1"/>
                          </a:solidFill>
                          <a:latin typeface="Times New Roman"/>
                          <a:ea typeface="Times New Roman"/>
                          <a:cs typeface="Times New Roman"/>
                        </a:rPr>
                      </a:br>
                      <a:r>
                        <a:rPr lang="ru-RU" sz="1200" kern="1200" dirty="0">
                          <a:solidFill>
                            <a:schemeClr val="tx1"/>
                          </a:solidFill>
                          <a:latin typeface="Times New Roman"/>
                          <a:ea typeface="Times New Roman"/>
                          <a:cs typeface="Times New Roman"/>
                        </a:rPr>
                        <a:t>некоммерческих организаций Всеволожского муниципального района Ленинградской области  на 2021-2025 годы»</a:t>
                      </a: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chemeClr val="tx1"/>
                          </a:solidFill>
                          <a:latin typeface="Times New Roman"/>
                          <a:ea typeface="Times New Roman"/>
                          <a:cs typeface="Times New Roman"/>
                        </a:rPr>
                        <a:t>18 052,0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18 052,0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100,0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87102">
                <a:tc>
                  <a:txBody>
                    <a:bodyPr/>
                    <a:lstStyle/>
                    <a:p>
                      <a:pPr algn="just">
                        <a:lnSpc>
                          <a:spcPct val="115000"/>
                        </a:lnSpc>
                        <a:spcBef>
                          <a:spcPts val="1000"/>
                        </a:spcBef>
                        <a:spcAft>
                          <a:spcPts val="0"/>
                        </a:spcAft>
                      </a:pPr>
                      <a:r>
                        <a:rPr lang="ru-RU" sz="1200" kern="1200" dirty="0">
                          <a:solidFill>
                            <a:schemeClr val="tx1"/>
                          </a:solidFill>
                          <a:latin typeface="Times New Roman"/>
                          <a:ea typeface="Times New Roman"/>
                          <a:cs typeface="Times New Roman"/>
                        </a:rPr>
                        <a:t>Муниципальная программа «Современное образование во Всеволожском муниципальном районе Ленинградской области» на 2021-2025 годы»</a:t>
                      </a: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chemeClr val="tx1"/>
                          </a:solidFill>
                          <a:latin typeface="Times New Roman"/>
                          <a:ea typeface="Times New Roman"/>
                          <a:cs typeface="Times New Roman"/>
                        </a:rPr>
                        <a:t>13 122 639,2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12 887 339,5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98,2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87102">
                <a:tc>
                  <a:txBody>
                    <a:bodyPr/>
                    <a:lstStyle/>
                    <a:p>
                      <a:pPr algn="just">
                        <a:lnSpc>
                          <a:spcPct val="115000"/>
                        </a:lnSpc>
                        <a:spcBef>
                          <a:spcPts val="1000"/>
                        </a:spcBef>
                        <a:spcAft>
                          <a:spcPts val="0"/>
                        </a:spcAft>
                      </a:pPr>
                      <a:r>
                        <a:rPr lang="ru-RU" sz="1200" kern="1200" dirty="0">
                          <a:solidFill>
                            <a:schemeClr val="tx1"/>
                          </a:solidFill>
                          <a:latin typeface="Times New Roman"/>
                          <a:ea typeface="Times New Roman"/>
                          <a:cs typeface="Times New Roman"/>
                        </a:rPr>
                        <a:t>Муниципальная программа «Культура Всеволожского муниципального района Ленинградской области на 2021-2025 годы»</a:t>
                      </a: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chemeClr val="tx1"/>
                          </a:solidFill>
                          <a:latin typeface="Times New Roman"/>
                          <a:ea typeface="Times New Roman"/>
                          <a:cs typeface="Times New Roman"/>
                        </a:rPr>
                        <a:t>148 579,9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chemeClr val="tx1"/>
                          </a:solidFill>
                          <a:latin typeface="Times New Roman"/>
                          <a:ea typeface="Times New Roman"/>
                          <a:cs typeface="Times New Roman"/>
                        </a:rPr>
                        <a:t>147 730,3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99,4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87102">
                <a:tc>
                  <a:txBody>
                    <a:bodyPr/>
                    <a:lstStyle/>
                    <a:p>
                      <a:pPr algn="just">
                        <a:lnSpc>
                          <a:spcPct val="115000"/>
                        </a:lnSpc>
                        <a:spcBef>
                          <a:spcPts val="1000"/>
                        </a:spcBef>
                        <a:spcAft>
                          <a:spcPts val="0"/>
                        </a:spcAft>
                      </a:pPr>
                      <a:r>
                        <a:rPr lang="ru-RU" sz="1200" kern="1200" dirty="0">
                          <a:solidFill>
                            <a:schemeClr val="tx1"/>
                          </a:solidFill>
                          <a:latin typeface="Times New Roman"/>
                          <a:ea typeface="Times New Roman"/>
                          <a:cs typeface="Times New Roman"/>
                        </a:rPr>
                        <a:t>Муниципальная программа «Забота» Всеволожского муниципального района Ленинградской области на 2021-2025 годы»</a:t>
                      </a: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chemeClr val="tx1"/>
                          </a:solidFill>
                          <a:latin typeface="Times New Roman"/>
                          <a:ea typeface="Times New Roman"/>
                          <a:cs typeface="Times New Roman"/>
                        </a:rPr>
                        <a:t>194 980,8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chemeClr val="tx1"/>
                          </a:solidFill>
                          <a:latin typeface="Times New Roman"/>
                          <a:ea typeface="Times New Roman"/>
                          <a:cs typeface="Times New Roman"/>
                        </a:rPr>
                        <a:t>187 221,8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96,0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588751">
                <a:tc>
                  <a:txBody>
                    <a:bodyPr/>
                    <a:lstStyle/>
                    <a:p>
                      <a:pPr algn="just">
                        <a:lnSpc>
                          <a:spcPct val="115000"/>
                        </a:lnSpc>
                        <a:spcBef>
                          <a:spcPts val="1000"/>
                        </a:spcBef>
                        <a:spcAft>
                          <a:spcPts val="0"/>
                        </a:spcAft>
                      </a:pPr>
                      <a:r>
                        <a:rPr lang="ru-RU" sz="1200" kern="1200" dirty="0">
                          <a:solidFill>
                            <a:schemeClr val="tx1"/>
                          </a:solidFill>
                          <a:latin typeface="Times New Roman"/>
                          <a:ea typeface="Times New Roman"/>
                          <a:cs typeface="Times New Roman"/>
                        </a:rPr>
                        <a:t>Муниципальная программа "Развитие физической культуры и спорта  Всеволожского муниципального района Ленинградской области на 2021-2025 годы»</a:t>
                      </a: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655 181,8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a:solidFill>
                            <a:schemeClr val="tx1"/>
                          </a:solidFill>
                          <a:latin typeface="Times New Roman"/>
                          <a:ea typeface="Times New Roman"/>
                          <a:cs typeface="Times New Roman"/>
                        </a:rPr>
                        <a:t>557 502,4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algn="ctr" defTabSz="914400" rtl="0" eaLnBrk="1" latinLnBrk="0" hangingPunct="1">
                        <a:lnSpc>
                          <a:spcPct val="115000"/>
                        </a:lnSpc>
                        <a:spcAft>
                          <a:spcPts val="0"/>
                        </a:spcAft>
                      </a:pPr>
                      <a:r>
                        <a:rPr lang="ru-RU" sz="1200" kern="1200" dirty="0">
                          <a:solidFill>
                            <a:schemeClr val="tx1"/>
                          </a:solidFill>
                          <a:latin typeface="Times New Roman"/>
                          <a:ea typeface="Times New Roman"/>
                          <a:cs typeface="Times New Roman"/>
                        </a:rPr>
                        <a:t>85,1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832919">
                <a:tc>
                  <a:txBody>
                    <a:bodyPr/>
                    <a:lstStyle/>
                    <a:p>
                      <a:pPr marL="0" marR="0" indent="0" algn="just" defTabSz="914400" rtl="0" eaLnBrk="1" fontAlgn="auto" latinLnBrk="0" hangingPunct="1">
                        <a:lnSpc>
                          <a:spcPct val="115000"/>
                        </a:lnSpc>
                        <a:spcBef>
                          <a:spcPts val="1000"/>
                        </a:spcBef>
                        <a:spcAft>
                          <a:spcPts val="0"/>
                        </a:spcAft>
                        <a:buClrTx/>
                        <a:buSzTx/>
                        <a:buFontTx/>
                        <a:buNone/>
                        <a:tabLst/>
                        <a:defRPr/>
                      </a:pPr>
                      <a:r>
                        <a:rPr lang="ru-RU" sz="1200" kern="1200" dirty="0" smtClean="0">
                          <a:solidFill>
                            <a:schemeClr val="tx1"/>
                          </a:solidFill>
                          <a:latin typeface="Times New Roman"/>
                          <a:ea typeface="Times New Roman"/>
                          <a:cs typeface="Times New Roman"/>
                        </a:rPr>
                        <a:t>Муниципальная программа «Управление муниципальными финансами Всеволожского муниципального района Ленинградской области» на 2021-2025 годы»</a:t>
                      </a:r>
                      <a:endParaRPr lang="ru-RU" sz="1200" kern="1200" dirty="0">
                        <a:solidFill>
                          <a:schemeClr val="tx1"/>
                        </a:solidFill>
                        <a:latin typeface="Times New Roman"/>
                        <a:ea typeface="Times New Roman"/>
                        <a:cs typeface="Times New Roman"/>
                      </a:endParaRP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735 708,1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670 202,9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91,1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6552" y="145955"/>
            <a:ext cx="9963075" cy="1200329"/>
          </a:xfrm>
          <a:prstGeom prst="rect">
            <a:avLst/>
          </a:prstGeom>
        </p:spPr>
        <p:txBody>
          <a:bodyPr wrap="square" anchor="ctr">
            <a:spAutoFit/>
          </a:bodyPr>
          <a:lstStyle/>
          <a:p>
            <a:pPr algn="ctr">
              <a:defRPr/>
            </a:pPr>
            <a:r>
              <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Расходы бюджета муниципального образования «Всеволожский муниципальный район» Ленинградской области в разрезе муниципальных программ за 2021 год</a:t>
            </a:r>
          </a:p>
          <a:p>
            <a:pPr algn="ctr">
              <a:defRPr/>
            </a:pPr>
            <a:endParaRPr lang="ru-RU"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graphicFrame>
        <p:nvGraphicFramePr>
          <p:cNvPr id="6" name="Таблица 5"/>
          <p:cNvGraphicFramePr>
            <a:graphicFrameLocks noGrp="1"/>
          </p:cNvGraphicFramePr>
          <p:nvPr/>
        </p:nvGraphicFramePr>
        <p:xfrm>
          <a:off x="251520" y="1340769"/>
          <a:ext cx="8640960" cy="4188910"/>
        </p:xfrm>
        <a:graphic>
          <a:graphicData uri="http://schemas.openxmlformats.org/drawingml/2006/table">
            <a:tbl>
              <a:tblPr/>
              <a:tblGrid>
                <a:gridCol w="4968552"/>
                <a:gridCol w="1224136"/>
                <a:gridCol w="1296144"/>
                <a:gridCol w="1152128"/>
              </a:tblGrid>
              <a:tr h="603608">
                <a:tc>
                  <a:txBody>
                    <a:bodyPr/>
                    <a:lstStyle/>
                    <a:p>
                      <a:pPr algn="just">
                        <a:lnSpc>
                          <a:spcPct val="115000"/>
                        </a:lnSpc>
                        <a:spcBef>
                          <a:spcPts val="1000"/>
                        </a:spcBef>
                        <a:spcAft>
                          <a:spcPts val="0"/>
                        </a:spcAft>
                      </a:pPr>
                      <a:r>
                        <a:rPr lang="ru-RU" sz="1200" kern="1200" dirty="0">
                          <a:solidFill>
                            <a:schemeClr val="tx1"/>
                          </a:solidFill>
                          <a:latin typeface="Times New Roman"/>
                          <a:ea typeface="Times New Roman"/>
                          <a:cs typeface="Times New Roman"/>
                        </a:rPr>
                        <a:t>Муниципальная программа «Развитие информационных технологий во Всеволожском муниципальном районе Ленинградской области» на 2021 – 2025 годы»</a:t>
                      </a: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5 300,0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chemeClr val="tx1"/>
                          </a:solidFill>
                          <a:latin typeface="Times New Roman"/>
                          <a:ea typeface="Times New Roman"/>
                          <a:cs typeface="Times New Roman"/>
                        </a:rPr>
                        <a:t>5 300,0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100,0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402406">
                <a:tc>
                  <a:txBody>
                    <a:bodyPr/>
                    <a:lstStyle/>
                    <a:p>
                      <a:pPr algn="just">
                        <a:lnSpc>
                          <a:spcPct val="115000"/>
                        </a:lnSpc>
                        <a:spcBef>
                          <a:spcPts val="1000"/>
                        </a:spcBef>
                        <a:spcAft>
                          <a:spcPts val="0"/>
                        </a:spcAft>
                      </a:pPr>
                      <a:r>
                        <a:rPr lang="ru-RU" sz="1200" kern="1200">
                          <a:solidFill>
                            <a:schemeClr val="tx1"/>
                          </a:solidFill>
                          <a:latin typeface="Times New Roman"/>
                          <a:ea typeface="Times New Roman"/>
                          <a:cs typeface="Times New Roman"/>
                        </a:rPr>
                        <a:t>Муниципальная  программа «Охрана окружающей среды Всеволожского муниципального района Ленинградской области»</a:t>
                      </a: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10 000,0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9 999,1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100,0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402406">
                <a:tc>
                  <a:txBody>
                    <a:bodyPr/>
                    <a:lstStyle/>
                    <a:p>
                      <a:pPr algn="just">
                        <a:lnSpc>
                          <a:spcPct val="115000"/>
                        </a:lnSpc>
                        <a:spcBef>
                          <a:spcPts val="1000"/>
                        </a:spcBef>
                        <a:spcAft>
                          <a:spcPts val="0"/>
                        </a:spcAft>
                      </a:pPr>
                      <a:r>
                        <a:rPr lang="ru-RU" sz="1200" kern="1200" dirty="0">
                          <a:solidFill>
                            <a:schemeClr val="tx1"/>
                          </a:solidFill>
                          <a:latin typeface="Times New Roman"/>
                          <a:ea typeface="Times New Roman"/>
                          <a:cs typeface="Times New Roman"/>
                        </a:rPr>
                        <a:t>Муниципальная программа «Безопасность в муниципальном образовании "Всеволожский муниципальный район» на 2021-2025 годы"</a:t>
                      </a: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chemeClr val="tx1"/>
                          </a:solidFill>
                          <a:latin typeface="Times New Roman"/>
                          <a:ea typeface="Times New Roman"/>
                          <a:cs typeface="Times New Roman"/>
                        </a:rPr>
                        <a:t>27 872,1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27 634,2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99,1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979415">
                <a:tc>
                  <a:txBody>
                    <a:bodyPr/>
                    <a:lstStyle/>
                    <a:p>
                      <a:pPr algn="just">
                        <a:lnSpc>
                          <a:spcPct val="115000"/>
                        </a:lnSpc>
                        <a:spcBef>
                          <a:spcPts val="1000"/>
                        </a:spcBef>
                        <a:spcAft>
                          <a:spcPts val="0"/>
                        </a:spcAft>
                      </a:pPr>
                      <a:r>
                        <a:rPr lang="ru-RU" sz="1200" kern="1200" dirty="0">
                          <a:solidFill>
                            <a:schemeClr val="tx1"/>
                          </a:solidFill>
                          <a:latin typeface="Times New Roman"/>
                          <a:ea typeface="Times New Roman"/>
                          <a:cs typeface="Times New Roman"/>
                        </a:rPr>
                        <a:t>Муниципальная программа «Развитие дорожной инфраструктуры, повышение безопасности дорожного движения и организация транспортного обслуживания населения на территории муниципального образования «Всеволожский муниципальный район» Ленинградской области на 2021-2025 годы»</a:t>
                      </a: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45 400,0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42 139,4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92,8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587649">
                <a:tc>
                  <a:txBody>
                    <a:bodyPr/>
                    <a:lstStyle/>
                    <a:p>
                      <a:pPr algn="just">
                        <a:lnSpc>
                          <a:spcPct val="115000"/>
                        </a:lnSpc>
                        <a:spcBef>
                          <a:spcPts val="1000"/>
                        </a:spcBef>
                        <a:spcAft>
                          <a:spcPts val="0"/>
                        </a:spcAft>
                      </a:pPr>
                      <a:r>
                        <a:rPr lang="ru-RU" sz="1200" kern="1200" dirty="0" smtClean="0">
                          <a:solidFill>
                            <a:schemeClr val="tx1"/>
                          </a:solidFill>
                          <a:latin typeface="Times New Roman"/>
                          <a:ea typeface="Times New Roman"/>
                          <a:cs typeface="Times New Roman"/>
                        </a:rPr>
                        <a:t>Муниципальная программа «Обеспечение качественным жильем граждан </a:t>
                      </a:r>
                      <a:br>
                        <a:rPr lang="ru-RU" sz="1200" kern="1200" dirty="0" smtClean="0">
                          <a:solidFill>
                            <a:schemeClr val="tx1"/>
                          </a:solidFill>
                          <a:latin typeface="Times New Roman"/>
                          <a:ea typeface="Times New Roman"/>
                          <a:cs typeface="Times New Roman"/>
                        </a:rPr>
                      </a:br>
                      <a:r>
                        <a:rPr lang="ru-RU" sz="1200" kern="1200" dirty="0" smtClean="0">
                          <a:solidFill>
                            <a:schemeClr val="tx1"/>
                          </a:solidFill>
                          <a:latin typeface="Times New Roman"/>
                          <a:ea typeface="Times New Roman"/>
                          <a:cs typeface="Times New Roman"/>
                        </a:rPr>
                        <a:t>на территории Всеволожского муниципального района Ленинградской области на 2021-2025 годы»</a:t>
                      </a:r>
                      <a:endParaRPr lang="ru-RU" sz="1200" kern="1200" dirty="0">
                        <a:solidFill>
                          <a:schemeClr val="tx1"/>
                        </a:solidFill>
                        <a:latin typeface="Times New Roman"/>
                        <a:ea typeface="Times New Roman"/>
                        <a:cs typeface="Times New Roman"/>
                      </a:endParaRPr>
                    </a:p>
                  </a:txBody>
                  <a:tcPr marL="44760" marR="44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chemeClr val="tx1"/>
                          </a:solidFill>
                          <a:latin typeface="Times New Roman"/>
                          <a:ea typeface="Times New Roman"/>
                          <a:cs typeface="Times New Roman"/>
                        </a:rPr>
                        <a:t>142 191,1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a:solidFill>
                            <a:schemeClr val="tx1"/>
                          </a:solidFill>
                          <a:latin typeface="Times New Roman"/>
                          <a:ea typeface="Times New Roman"/>
                          <a:cs typeface="Times New Roman"/>
                        </a:rPr>
                        <a:t>118 197,6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kern="1200" dirty="0">
                          <a:solidFill>
                            <a:schemeClr val="tx1"/>
                          </a:solidFill>
                          <a:latin typeface="Times New Roman"/>
                          <a:ea typeface="Times New Roman"/>
                          <a:cs typeface="Times New Roman"/>
                        </a:rPr>
                        <a:t>83,1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60544">
                <a:tc>
                  <a:txBody>
                    <a:bodyPr/>
                    <a:lstStyle/>
                    <a:p>
                      <a:pPr algn="just">
                        <a:lnSpc>
                          <a:spcPct val="115000"/>
                        </a:lnSpc>
                        <a:spcBef>
                          <a:spcPts val="1000"/>
                        </a:spcBef>
                        <a:spcAft>
                          <a:spcPts val="0"/>
                        </a:spcAft>
                      </a:pPr>
                      <a:r>
                        <a:rPr lang="ru-RU" sz="1200" b="1" kern="1200" dirty="0" smtClean="0">
                          <a:solidFill>
                            <a:schemeClr val="tx1"/>
                          </a:solidFill>
                          <a:latin typeface="Times New Roman"/>
                          <a:ea typeface="Times New Roman"/>
                          <a:cs typeface="Times New Roman"/>
                        </a:rPr>
                        <a:t>Итого по муниципальным программам</a:t>
                      </a:r>
                      <a:endParaRPr lang="ru-RU" sz="1200" b="1" kern="1200" dirty="0">
                        <a:solidFill>
                          <a:schemeClr val="tx1"/>
                        </a:solidFill>
                        <a:latin typeface="Times New Roman"/>
                        <a:ea typeface="Times New Roman"/>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kern="1200" dirty="0">
                          <a:solidFill>
                            <a:schemeClr val="tx1"/>
                          </a:solidFill>
                          <a:latin typeface="Times New Roman"/>
                          <a:ea typeface="Times New Roman"/>
                          <a:cs typeface="Times New Roman"/>
                        </a:rPr>
                        <a:t>15 335 392,8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kern="1200">
                          <a:solidFill>
                            <a:schemeClr val="tx1"/>
                          </a:solidFill>
                          <a:latin typeface="Times New Roman"/>
                          <a:ea typeface="Times New Roman"/>
                          <a:cs typeface="Times New Roman"/>
                        </a:rPr>
                        <a:t>14 892 498,1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kern="1200" dirty="0">
                          <a:solidFill>
                            <a:schemeClr val="tx1"/>
                          </a:solidFill>
                          <a:latin typeface="Times New Roman"/>
                          <a:ea typeface="Times New Roman"/>
                          <a:cs typeface="Times New Roman"/>
                        </a:rPr>
                        <a:t>97,1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352694">
                <a:tc>
                  <a:txBody>
                    <a:bodyPr/>
                    <a:lstStyle/>
                    <a:p>
                      <a:pPr algn="just">
                        <a:lnSpc>
                          <a:spcPct val="115000"/>
                        </a:lnSpc>
                        <a:spcBef>
                          <a:spcPts val="1000"/>
                        </a:spcBef>
                        <a:spcAft>
                          <a:spcPts val="0"/>
                        </a:spcAft>
                      </a:pPr>
                      <a:r>
                        <a:rPr lang="ru-RU" sz="1200" b="1" kern="1200" dirty="0" err="1" smtClean="0">
                          <a:solidFill>
                            <a:schemeClr val="tx1"/>
                          </a:solidFill>
                          <a:latin typeface="Times New Roman"/>
                          <a:ea typeface="Times New Roman"/>
                          <a:cs typeface="Times New Roman"/>
                        </a:rPr>
                        <a:t>Непрограммные</a:t>
                      </a:r>
                      <a:r>
                        <a:rPr lang="ru-RU" sz="1200" b="1" kern="1200" dirty="0" smtClean="0">
                          <a:solidFill>
                            <a:schemeClr val="tx1"/>
                          </a:solidFill>
                          <a:latin typeface="Times New Roman"/>
                          <a:ea typeface="Times New Roman"/>
                          <a:cs typeface="Times New Roman"/>
                        </a:rPr>
                        <a:t> расходы</a:t>
                      </a:r>
                      <a:endParaRPr lang="ru-RU" sz="1200" b="1" kern="1200" dirty="0">
                        <a:solidFill>
                          <a:schemeClr val="tx1"/>
                        </a:solidFill>
                        <a:latin typeface="Times New Roman"/>
                        <a:ea typeface="Times New Roman"/>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kern="1200" dirty="0">
                          <a:solidFill>
                            <a:schemeClr val="tx1"/>
                          </a:solidFill>
                          <a:latin typeface="Times New Roman"/>
                          <a:ea typeface="Times New Roman"/>
                          <a:cs typeface="Times New Roman"/>
                        </a:rPr>
                        <a:t>1 293 898,9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kern="1200" dirty="0">
                          <a:solidFill>
                            <a:schemeClr val="tx1"/>
                          </a:solidFill>
                          <a:latin typeface="Times New Roman"/>
                          <a:ea typeface="Times New Roman"/>
                          <a:cs typeface="Times New Roman"/>
                        </a:rPr>
                        <a:t>1 069 762,0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kern="1200" dirty="0">
                          <a:solidFill>
                            <a:schemeClr val="tx1"/>
                          </a:solidFill>
                          <a:latin typeface="Times New Roman"/>
                          <a:ea typeface="Times New Roman"/>
                          <a:cs typeface="Times New Roman"/>
                        </a:rPr>
                        <a:t>82,7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320992">
                <a:tc>
                  <a:txBody>
                    <a:bodyPr/>
                    <a:lstStyle/>
                    <a:p>
                      <a:pPr marL="0" marR="0" indent="0" algn="just" defTabSz="914400" rtl="0" eaLnBrk="1" fontAlgn="auto" latinLnBrk="0" hangingPunct="1">
                        <a:lnSpc>
                          <a:spcPct val="115000"/>
                        </a:lnSpc>
                        <a:spcBef>
                          <a:spcPts val="1000"/>
                        </a:spcBef>
                        <a:spcAft>
                          <a:spcPts val="0"/>
                        </a:spcAft>
                        <a:buClrTx/>
                        <a:buSzTx/>
                        <a:buFontTx/>
                        <a:buNone/>
                        <a:tabLst/>
                        <a:defRPr/>
                      </a:pPr>
                      <a:r>
                        <a:rPr lang="ru-RU" sz="1200" b="1" kern="1200" dirty="0" smtClean="0">
                          <a:solidFill>
                            <a:schemeClr val="tx1"/>
                          </a:solidFill>
                          <a:latin typeface="Times New Roman"/>
                          <a:ea typeface="Times New Roman"/>
                          <a:cs typeface="Times New Roman"/>
                        </a:rPr>
                        <a:t>Всего расходы по бюджету</a:t>
                      </a:r>
                      <a:endParaRPr lang="ru-RU" sz="1200" b="1" kern="1200" dirty="0">
                        <a:solidFill>
                          <a:schemeClr val="tx1"/>
                        </a:solidFill>
                        <a:latin typeface="Times New Roman"/>
                        <a:ea typeface="Times New Roman"/>
                        <a:cs typeface="Times New Roman"/>
                      </a:endParaRP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kern="1200">
                          <a:solidFill>
                            <a:schemeClr val="tx1"/>
                          </a:solidFill>
                          <a:latin typeface="Times New Roman"/>
                          <a:ea typeface="Times New Roman"/>
                          <a:cs typeface="Times New Roman"/>
                        </a:rPr>
                        <a:t>16 629 291,7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kern="1200" dirty="0">
                          <a:solidFill>
                            <a:schemeClr val="tx1"/>
                          </a:solidFill>
                          <a:latin typeface="Times New Roman"/>
                          <a:ea typeface="Times New Roman"/>
                          <a:cs typeface="Times New Roman"/>
                        </a:rPr>
                        <a:t>15 962 260,1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kern="1200" dirty="0">
                          <a:solidFill>
                            <a:schemeClr val="tx1"/>
                          </a:solidFill>
                          <a:latin typeface="Times New Roman"/>
                          <a:ea typeface="Times New Roman"/>
                          <a:cs typeface="Times New Roman"/>
                        </a:rPr>
                        <a:t>96,0  </a:t>
                      </a:r>
                    </a:p>
                  </a:txBody>
                  <a:tcPr marL="44760" marR="44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ИНФОРМАЦИЯ ПО ИСПОЛНЕНИЮ ОТДЕЛЬНЫХ</a:t>
            </a:r>
            <a:b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МУНИЦИПАЛЬНЫХ ПРОГРАММ</a:t>
            </a:r>
            <a:b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«Современное образование во Всеволожском</a:t>
            </a:r>
            <a:b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муниципальном районе Ленинградской области» на 2021-2025 годы»</a:t>
            </a:r>
          </a:p>
        </p:txBody>
      </p:sp>
      <p:graphicFrame>
        <p:nvGraphicFramePr>
          <p:cNvPr id="4" name="Таблица 3"/>
          <p:cNvGraphicFramePr>
            <a:graphicFrameLocks noGrp="1"/>
          </p:cNvGraphicFramePr>
          <p:nvPr/>
        </p:nvGraphicFramePr>
        <p:xfrm>
          <a:off x="323528" y="1251678"/>
          <a:ext cx="8568952" cy="5125206"/>
        </p:xfrm>
        <a:graphic>
          <a:graphicData uri="http://schemas.openxmlformats.org/drawingml/2006/table">
            <a:tbl>
              <a:tblPr/>
              <a:tblGrid>
                <a:gridCol w="2232248"/>
                <a:gridCol w="1609466"/>
                <a:gridCol w="4727238"/>
              </a:tblGrid>
              <a:tr h="288030">
                <a:tc>
                  <a:txBody>
                    <a:bodyPr/>
                    <a:lstStyle/>
                    <a:p>
                      <a:pPr algn="ctr">
                        <a:lnSpc>
                          <a:spcPct val="115000"/>
                        </a:lnSpc>
                        <a:spcAft>
                          <a:spcPts val="0"/>
                        </a:spcAft>
                      </a:pPr>
                      <a:r>
                        <a:rPr lang="ru-RU" sz="1200" b="1" dirty="0">
                          <a:latin typeface="Times New Roman" pitchFamily="18" charset="0"/>
                          <a:ea typeface="Calibri"/>
                          <a:cs typeface="Times New Roman" pitchFamily="18" charset="0"/>
                        </a:rPr>
                        <a:t>Наименование подпрограммы</a:t>
                      </a:r>
                      <a:endParaRPr lang="ru-RU" sz="11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a:latin typeface="Times New Roman" pitchFamily="18" charset="0"/>
                          <a:ea typeface="Calibri"/>
                          <a:cs typeface="Times New Roman" pitchFamily="18" charset="0"/>
                        </a:rPr>
                        <a:t>Исполнено в 2021 </a:t>
                      </a:r>
                      <a:r>
                        <a:rPr lang="ru-RU" sz="1200" b="1" dirty="0" smtClean="0">
                          <a:latin typeface="Times New Roman" pitchFamily="18" charset="0"/>
                          <a:ea typeface="Calibri"/>
                          <a:cs typeface="Times New Roman" pitchFamily="18" charset="0"/>
                        </a:rPr>
                        <a:t>г.</a:t>
                      </a:r>
                      <a:endParaRPr lang="ru-RU" sz="11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a:latin typeface="Times New Roman" pitchFamily="18" charset="0"/>
                          <a:ea typeface="Calibri"/>
                          <a:cs typeface="Times New Roman" pitchFamily="18" charset="0"/>
                        </a:rPr>
                        <a:t>Основные направления расходования средств</a:t>
                      </a:r>
                      <a:endParaRPr lang="ru-RU" sz="11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923485">
                <a:tc>
                  <a:txBody>
                    <a:bodyPr/>
                    <a:lstStyle/>
                    <a:p>
                      <a:pPr>
                        <a:lnSpc>
                          <a:spcPct val="115000"/>
                        </a:lnSpc>
                        <a:spcAft>
                          <a:spcPts val="0"/>
                        </a:spcAft>
                      </a:pPr>
                      <a:r>
                        <a:rPr lang="ru-RU" sz="1200" dirty="0">
                          <a:latin typeface="Times New Roman" pitchFamily="18" charset="0"/>
                          <a:ea typeface="Times New Roman"/>
                          <a:cs typeface="Times New Roman" pitchFamily="18" charset="0"/>
                        </a:rPr>
                        <a:t>Развитие дошкольного образования детей</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pitchFamily="18" charset="0"/>
                          <a:ea typeface="Calibri"/>
                          <a:cs typeface="Times New Roman" pitchFamily="18" charset="0"/>
                        </a:rPr>
                        <a:t>4 819 848,5</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Calibri"/>
                          <a:cs typeface="Times New Roman" pitchFamily="18" charset="0"/>
                        </a:rPr>
                        <a:t>1.Обеспечение деятельности детских дошкольных учреждений – оплата труда, коммунальные услуги, приобретение оборудования, инвентаря, игрушек и игр, питание, текущий ремонт учреждений.</a:t>
                      </a:r>
                    </a:p>
                    <a:p>
                      <a:pPr>
                        <a:lnSpc>
                          <a:spcPct val="115000"/>
                        </a:lnSpc>
                        <a:spcAft>
                          <a:spcPts val="0"/>
                        </a:spcAft>
                      </a:pPr>
                      <a:r>
                        <a:rPr lang="ru-RU" sz="1200" dirty="0">
                          <a:latin typeface="Times New Roman" pitchFamily="18" charset="0"/>
                          <a:ea typeface="Calibri"/>
                          <a:cs typeface="Times New Roman" pitchFamily="18" charset="0"/>
                        </a:rPr>
                        <a:t>2. Строительство и приобретение детских дошкольных учреждений.</a:t>
                      </a:r>
                    </a:p>
                    <a:p>
                      <a:pPr>
                        <a:lnSpc>
                          <a:spcPct val="115000"/>
                        </a:lnSpc>
                        <a:spcAft>
                          <a:spcPts val="0"/>
                        </a:spcAft>
                      </a:pPr>
                      <a:r>
                        <a:rPr lang="ru-RU" sz="1200" dirty="0">
                          <a:latin typeface="Times New Roman" pitchFamily="18" charset="0"/>
                          <a:ea typeface="Calibri"/>
                          <a:cs typeface="Times New Roman" pitchFamily="18" charset="0"/>
                        </a:rPr>
                        <a:t>3. Выплата компенсации части родительской платы.</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923485">
                <a:tc>
                  <a:txBody>
                    <a:bodyPr/>
                    <a:lstStyle/>
                    <a:p>
                      <a:pPr>
                        <a:lnSpc>
                          <a:spcPct val="115000"/>
                        </a:lnSpc>
                        <a:spcAft>
                          <a:spcPts val="0"/>
                        </a:spcAft>
                      </a:pPr>
                      <a:r>
                        <a:rPr lang="ru-RU" sz="1200">
                          <a:latin typeface="Times New Roman" pitchFamily="18" charset="0"/>
                          <a:ea typeface="Times New Roman"/>
                          <a:cs typeface="Times New Roman" pitchFamily="18" charset="0"/>
                        </a:rPr>
                        <a:t>Развитие начального, общего, основного и среднего общего образования</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pitchFamily="18" charset="0"/>
                          <a:ea typeface="Calibri"/>
                          <a:cs typeface="Times New Roman" pitchFamily="18" charset="0"/>
                        </a:rPr>
                        <a:t>7 136 709,1</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Calibri"/>
                          <a:cs typeface="Times New Roman" pitchFamily="18" charset="0"/>
                        </a:rPr>
                        <a:t>1. Обеспечение деятельности школ  – оплата труда, коммунальные услуги, приобретение оборудования, инвентаря, питание, текущий ремонт учреждений.</a:t>
                      </a:r>
                    </a:p>
                    <a:p>
                      <a:pPr>
                        <a:lnSpc>
                          <a:spcPct val="115000"/>
                        </a:lnSpc>
                        <a:spcAft>
                          <a:spcPts val="0"/>
                        </a:spcAft>
                      </a:pPr>
                      <a:r>
                        <a:rPr lang="ru-RU" sz="1200" dirty="0">
                          <a:latin typeface="Times New Roman" pitchFamily="18" charset="0"/>
                          <a:ea typeface="Calibri"/>
                          <a:cs typeface="Times New Roman" pitchFamily="18" charset="0"/>
                        </a:rPr>
                        <a:t>2. Строительство школ.</a:t>
                      </a:r>
                    </a:p>
                    <a:p>
                      <a:pPr>
                        <a:lnSpc>
                          <a:spcPct val="115000"/>
                        </a:lnSpc>
                        <a:spcAft>
                          <a:spcPts val="0"/>
                        </a:spcAft>
                      </a:pPr>
                      <a:r>
                        <a:rPr lang="ru-RU" sz="1200" dirty="0">
                          <a:latin typeface="Times New Roman" pitchFamily="18" charset="0"/>
                          <a:ea typeface="Calibri"/>
                          <a:cs typeface="Times New Roman" pitchFamily="18" charset="0"/>
                        </a:rPr>
                        <a:t>3. Финансирование учреждения «Центр психолого-педагогической, медицинской и социальной помощи».</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292878">
                <a:tc>
                  <a:txBody>
                    <a:bodyPr/>
                    <a:lstStyle/>
                    <a:p>
                      <a:pPr>
                        <a:lnSpc>
                          <a:spcPct val="115000"/>
                        </a:lnSpc>
                        <a:spcAft>
                          <a:spcPts val="0"/>
                        </a:spcAft>
                      </a:pPr>
                      <a:r>
                        <a:rPr lang="ru-RU" sz="1200">
                          <a:latin typeface="Times New Roman" pitchFamily="18" charset="0"/>
                          <a:ea typeface="Times New Roman"/>
                          <a:cs typeface="Times New Roman" pitchFamily="18" charset="0"/>
                        </a:rPr>
                        <a:t>Развитие дополнительного образования детей, подростков и молодежи</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pitchFamily="18" charset="0"/>
                          <a:ea typeface="Calibri"/>
                          <a:cs typeface="Times New Roman" pitchFamily="18" charset="0"/>
                        </a:rPr>
                        <a:t>789 941,4</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Calibri"/>
                          <a:cs typeface="Times New Roman" pitchFamily="18" charset="0"/>
                        </a:rPr>
                        <a:t>1.Обеспечение деятельности музыкальных школ и школ искусств - оплата труда, коммунальные услуги, приобретение оборудования, инвентаря, музыкальных инструментов, текущий ремонт учреждений.</a:t>
                      </a:r>
                    </a:p>
                    <a:p>
                      <a:pPr>
                        <a:lnSpc>
                          <a:spcPct val="115000"/>
                        </a:lnSpc>
                        <a:spcAft>
                          <a:spcPts val="0"/>
                        </a:spcAft>
                      </a:pPr>
                      <a:r>
                        <a:rPr lang="ru-RU" sz="1200" dirty="0">
                          <a:latin typeface="Times New Roman" pitchFamily="18" charset="0"/>
                          <a:ea typeface="Calibri"/>
                          <a:cs typeface="Times New Roman" pitchFamily="18" charset="0"/>
                        </a:rPr>
                        <a:t>2. Обеспечение деятельности МБУ «Дворец детского (юношеского) творчества Всеволожского района», центра дополнительного образования «</a:t>
                      </a:r>
                      <a:r>
                        <a:rPr lang="ru-RU" sz="1200" dirty="0" err="1">
                          <a:latin typeface="Times New Roman" pitchFamily="18" charset="0"/>
                          <a:ea typeface="Calibri"/>
                          <a:cs typeface="Times New Roman" pitchFamily="18" charset="0"/>
                        </a:rPr>
                        <a:t>Ладожец</a:t>
                      </a:r>
                      <a:r>
                        <a:rPr lang="ru-RU" sz="1200" dirty="0">
                          <a:latin typeface="Times New Roman" pitchFamily="18" charset="0"/>
                          <a:ea typeface="Calibri"/>
                          <a:cs typeface="Times New Roman" pitchFamily="18" charset="0"/>
                        </a:rPr>
                        <a:t>» - оплата труда, коммунальные услуги, приобретение оборудования, инвентаря, текущий ремонт учреждений.</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964608">
                <a:tc>
                  <a:txBody>
                    <a:bodyPr/>
                    <a:lstStyle/>
                    <a:p>
                      <a:pPr>
                        <a:lnSpc>
                          <a:spcPct val="115000"/>
                        </a:lnSpc>
                        <a:spcAft>
                          <a:spcPts val="0"/>
                        </a:spcAft>
                      </a:pPr>
                      <a:r>
                        <a:rPr lang="ru-RU" sz="1200">
                          <a:latin typeface="Times New Roman" pitchFamily="18" charset="0"/>
                          <a:ea typeface="Times New Roman"/>
                          <a:cs typeface="Times New Roman" pitchFamily="18" charset="0"/>
                        </a:rPr>
                        <a:t>Поддержка одаренных детей и талантливой молодежи</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pitchFamily="18" charset="0"/>
                          <a:ea typeface="Calibri"/>
                          <a:cs typeface="Times New Roman" pitchFamily="18" charset="0"/>
                        </a:rPr>
                        <a:t>3 893,0</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Calibri"/>
                          <a:cs typeface="Times New Roman" pitchFamily="18" charset="0"/>
                        </a:rPr>
                        <a:t>1.</a:t>
                      </a:r>
                      <a:r>
                        <a:rPr lang="ru-RU" sz="1200" dirty="0">
                          <a:latin typeface="Times New Roman" pitchFamily="18" charset="0"/>
                          <a:ea typeface="Times New Roman"/>
                          <a:cs typeface="Times New Roman" pitchFamily="18" charset="0"/>
                        </a:rPr>
                        <a:t> Организация праздника «Парад звезд» - чествование победителей и призеров олимпиад, конкурсов, смотров, соревнований.</a:t>
                      </a:r>
                      <a:endParaRPr lang="ru-RU" sz="1200" dirty="0">
                        <a:latin typeface="Times New Roman" pitchFamily="18" charset="0"/>
                        <a:ea typeface="Calibri"/>
                        <a:cs typeface="Times New Roman" pitchFamily="18" charset="0"/>
                      </a:endParaRPr>
                    </a:p>
                    <a:p>
                      <a:pPr>
                        <a:lnSpc>
                          <a:spcPct val="115000"/>
                        </a:lnSpc>
                        <a:spcAft>
                          <a:spcPts val="0"/>
                        </a:spcAft>
                      </a:pPr>
                      <a:r>
                        <a:rPr lang="ru-RU" sz="1200" dirty="0">
                          <a:latin typeface="Times New Roman" pitchFamily="18" charset="0"/>
                          <a:ea typeface="Calibri"/>
                          <a:cs typeface="Times New Roman" pitchFamily="18" charset="0"/>
                        </a:rPr>
                        <a:t>2. </a:t>
                      </a:r>
                      <a:r>
                        <a:rPr lang="ru-RU" sz="1200" dirty="0">
                          <a:latin typeface="Times New Roman" pitchFamily="18" charset="0"/>
                          <a:ea typeface="Times New Roman"/>
                          <a:cs typeface="Times New Roman" pitchFamily="18" charset="0"/>
                        </a:rPr>
                        <a:t>Чествование золотых и серебряных медалистов.</a:t>
                      </a:r>
                      <a:endParaRPr lang="ru-RU" sz="1200" dirty="0">
                        <a:latin typeface="Times New Roman" pitchFamily="18" charset="0"/>
                        <a:ea typeface="Calibri"/>
                        <a:cs typeface="Times New Roman" pitchFamily="18" charset="0"/>
                      </a:endParaRPr>
                    </a:p>
                    <a:p>
                      <a:pPr>
                        <a:lnSpc>
                          <a:spcPct val="115000"/>
                        </a:lnSpc>
                        <a:spcAft>
                          <a:spcPts val="0"/>
                        </a:spcAft>
                      </a:pPr>
                      <a:r>
                        <a:rPr lang="ru-RU" sz="1200" dirty="0">
                          <a:latin typeface="Times New Roman" pitchFamily="18" charset="0"/>
                          <a:ea typeface="Times New Roman"/>
                          <a:cs typeface="Times New Roman" pitchFamily="18" charset="0"/>
                        </a:rPr>
                        <a:t>3. Организация участия талантливых детей в олимпиадах, конкурсах, смотрах, концертах</a:t>
                      </a:r>
                      <a:r>
                        <a:rPr lang="ru-RU" sz="1200" dirty="0" smtClean="0">
                          <a:latin typeface="Times New Roman" pitchFamily="18" charset="0"/>
                          <a:ea typeface="Times New Roman"/>
                          <a:cs typeface="Times New Roman" pitchFamily="18" charset="0"/>
                        </a:rPr>
                        <a:t>.</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bl>
          </a:graphicData>
        </a:graphic>
      </p:graphicFrame>
      <p:sp>
        <p:nvSpPr>
          <p:cNvPr id="5" name="TextBox 4"/>
          <p:cNvSpPr txBox="1"/>
          <p:nvPr/>
        </p:nvSpPr>
        <p:spPr>
          <a:xfrm>
            <a:off x="8045325" y="991761"/>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ИНФОРМАЦИЯ ПО ИСПОЛНЕНИЮ ОТДЕЛЬНЫХ</a:t>
            </a:r>
            <a:b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МУНИЦИПАЛЬНЫХ ПРОГРАММ</a:t>
            </a:r>
            <a:b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«Современное образование во Всеволожском</a:t>
            </a:r>
            <a:b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6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муниципальном районе Ленинградской области» на 2021-2025 годы»</a:t>
            </a:r>
          </a:p>
        </p:txBody>
      </p:sp>
      <p:graphicFrame>
        <p:nvGraphicFramePr>
          <p:cNvPr id="4" name="Таблица 3"/>
          <p:cNvGraphicFramePr>
            <a:graphicFrameLocks noGrp="1"/>
          </p:cNvGraphicFramePr>
          <p:nvPr/>
        </p:nvGraphicFramePr>
        <p:xfrm>
          <a:off x="323528" y="1251678"/>
          <a:ext cx="8568952" cy="5163432"/>
        </p:xfrm>
        <a:graphic>
          <a:graphicData uri="http://schemas.openxmlformats.org/drawingml/2006/table">
            <a:tbl>
              <a:tblPr/>
              <a:tblGrid>
                <a:gridCol w="2232248"/>
                <a:gridCol w="1609466"/>
                <a:gridCol w="4727238"/>
              </a:tblGrid>
              <a:tr h="923485">
                <a:tc>
                  <a:txBody>
                    <a:bodyPr/>
                    <a:lstStyle/>
                    <a:p>
                      <a:pPr>
                        <a:lnSpc>
                          <a:spcPct val="115000"/>
                        </a:lnSpc>
                        <a:spcAft>
                          <a:spcPts val="0"/>
                        </a:spcAft>
                      </a:pP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smtClean="0">
                          <a:latin typeface="Times New Roman" pitchFamily="18" charset="0"/>
                          <a:ea typeface="Calibri"/>
                          <a:cs typeface="Times New Roman" pitchFamily="18" charset="0"/>
                        </a:rPr>
                        <a:t>4. Организация и проведение мероприятий патриотического направления: Парламент старшеклассников, Школа актива, Детские общественные организации.</a:t>
                      </a:r>
                    </a:p>
                    <a:p>
                      <a:pPr>
                        <a:lnSpc>
                          <a:spcPct val="115000"/>
                        </a:lnSpc>
                        <a:spcAft>
                          <a:spcPts val="0"/>
                        </a:spcAft>
                      </a:pPr>
                      <a:r>
                        <a:rPr lang="ru-RU" sz="1200" dirty="0" smtClean="0">
                          <a:latin typeface="Times New Roman" pitchFamily="18" charset="0"/>
                          <a:ea typeface="Calibri"/>
                          <a:cs typeface="Times New Roman" pitchFamily="18" charset="0"/>
                        </a:rPr>
                        <a:t>5. Организация и проведение муниципального этапа Всероссийской олимпиады школьников. Участие в региональном и заключительном этапах олимпиады.</a:t>
                      </a:r>
                    </a:p>
                    <a:p>
                      <a:pPr>
                        <a:lnSpc>
                          <a:spcPct val="115000"/>
                        </a:lnSpc>
                        <a:spcAft>
                          <a:spcPts val="0"/>
                        </a:spcAft>
                      </a:pPr>
                      <a:r>
                        <a:rPr lang="ru-RU" sz="1200" dirty="0" smtClean="0">
                          <a:latin typeface="Times New Roman" pitchFamily="18" charset="0"/>
                          <a:ea typeface="Calibri"/>
                          <a:cs typeface="Times New Roman" pitchFamily="18" charset="0"/>
                        </a:rPr>
                        <a:t>6. Выплата стипендии Главы администрации муниципального образования.</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923485">
                <a:tc>
                  <a:txBody>
                    <a:bodyPr/>
                    <a:lstStyle/>
                    <a:p>
                      <a:pPr>
                        <a:lnSpc>
                          <a:spcPct val="115000"/>
                        </a:lnSpc>
                        <a:spcAft>
                          <a:spcPts val="0"/>
                        </a:spcAft>
                      </a:pPr>
                      <a:r>
                        <a:rPr lang="ru-RU" sz="1200" dirty="0" smtClean="0">
                          <a:latin typeface="Times New Roman" pitchFamily="18" charset="0"/>
                          <a:ea typeface="Times New Roman"/>
                          <a:cs typeface="Times New Roman" pitchFamily="18" charset="0"/>
                        </a:rPr>
                        <a:t>Развитие системы отдыха, оздоровления, занятости детей, подростков и молодежи</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66 094,0</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smtClean="0">
                          <a:latin typeface="Times New Roman" pitchFamily="18" charset="0"/>
                          <a:ea typeface="Calibri"/>
                          <a:cs typeface="Times New Roman" pitchFamily="18" charset="0"/>
                        </a:rPr>
                        <a:t>1. Обеспечение деятельности центра дополнительного образования «Островки» - оплата труда, коммунальные услуги, приобретение оборудования, инвентаря, текущий ремонт учреждения.</a:t>
                      </a:r>
                    </a:p>
                    <a:p>
                      <a:pPr>
                        <a:lnSpc>
                          <a:spcPct val="115000"/>
                        </a:lnSpc>
                        <a:spcAft>
                          <a:spcPts val="0"/>
                        </a:spcAft>
                      </a:pPr>
                      <a:r>
                        <a:rPr lang="ru-RU" sz="1200" dirty="0" smtClean="0">
                          <a:latin typeface="Times New Roman" pitchFamily="18" charset="0"/>
                          <a:ea typeface="Calibri"/>
                          <a:cs typeface="Times New Roman" pitchFamily="18" charset="0"/>
                        </a:rPr>
                        <a:t>2. Организация отдыха и оздоровления детей и подростков в загородных стационарных лагерях.</a:t>
                      </a:r>
                    </a:p>
                    <a:p>
                      <a:pPr>
                        <a:lnSpc>
                          <a:spcPct val="115000"/>
                        </a:lnSpc>
                        <a:spcAft>
                          <a:spcPts val="0"/>
                        </a:spcAft>
                      </a:pPr>
                      <a:r>
                        <a:rPr lang="ru-RU" sz="1200" dirty="0" smtClean="0">
                          <a:latin typeface="Times New Roman" pitchFamily="18" charset="0"/>
                          <a:ea typeface="Calibri"/>
                          <a:cs typeface="Times New Roman" pitchFamily="18" charset="0"/>
                        </a:rPr>
                        <a:t>3. Организация   отдыха детей, находящихся в трудной жизненной ситуации,</a:t>
                      </a:r>
                    </a:p>
                    <a:p>
                      <a:pPr>
                        <a:lnSpc>
                          <a:spcPct val="115000"/>
                        </a:lnSpc>
                        <a:spcAft>
                          <a:spcPts val="0"/>
                        </a:spcAft>
                      </a:pPr>
                      <a:r>
                        <a:rPr lang="ru-RU" sz="1200" dirty="0" smtClean="0">
                          <a:latin typeface="Times New Roman" pitchFamily="18" charset="0"/>
                          <a:ea typeface="Calibri"/>
                          <a:cs typeface="Times New Roman" pitchFamily="18" charset="0"/>
                        </a:rPr>
                        <a:t>в каникулярное время.</a:t>
                      </a:r>
                    </a:p>
                    <a:p>
                      <a:pPr>
                        <a:lnSpc>
                          <a:spcPct val="115000"/>
                        </a:lnSpc>
                        <a:spcAft>
                          <a:spcPts val="0"/>
                        </a:spcAft>
                      </a:pPr>
                      <a:r>
                        <a:rPr lang="ru-RU" sz="1200" dirty="0" smtClean="0">
                          <a:latin typeface="Times New Roman" pitchFamily="18" charset="0"/>
                          <a:ea typeface="Calibri"/>
                          <a:cs typeface="Times New Roman" pitchFamily="18" charset="0"/>
                        </a:rPr>
                        <a:t>4. Организация отдыха и оздоровления детей и подростков в лагерях с дневным пребыванием детей на базе общеобразовательных учреждений и на базе оздоровительных площадок.</a:t>
                      </a:r>
                    </a:p>
                    <a:p>
                      <a:pPr>
                        <a:lnSpc>
                          <a:spcPct val="115000"/>
                        </a:lnSpc>
                        <a:spcAft>
                          <a:spcPts val="0"/>
                        </a:spcAft>
                      </a:pPr>
                      <a:r>
                        <a:rPr lang="ru-RU" sz="1200" dirty="0" smtClean="0">
                          <a:latin typeface="Times New Roman" pitchFamily="18" charset="0"/>
                          <a:ea typeface="Calibri"/>
                          <a:cs typeface="Times New Roman" pitchFamily="18" charset="0"/>
                        </a:rPr>
                        <a:t>5. Организация работы трудовых бригад.</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669160">
                <a:tc>
                  <a:txBody>
                    <a:bodyPr/>
                    <a:lstStyle/>
                    <a:p>
                      <a:pPr>
                        <a:lnSpc>
                          <a:spcPct val="115000"/>
                        </a:lnSpc>
                        <a:spcAft>
                          <a:spcPts val="0"/>
                        </a:spcAft>
                      </a:pPr>
                      <a:r>
                        <a:rPr lang="ru-RU" sz="1200" dirty="0" smtClean="0">
                          <a:latin typeface="Times New Roman" pitchFamily="18" charset="0"/>
                          <a:ea typeface="Times New Roman"/>
                          <a:cs typeface="Times New Roman" pitchFamily="18" charset="0"/>
                        </a:rPr>
                        <a:t>Управление ресурсами и качеством системы образования</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70 853,5</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smtClean="0">
                          <a:latin typeface="Times New Roman" pitchFamily="18" charset="0"/>
                          <a:ea typeface="Calibri"/>
                          <a:cs typeface="Times New Roman" pitchFamily="18" charset="0"/>
                        </a:rPr>
                        <a:t>Обеспечение деятельности МКУ «Центр экономики и финансов» и МБУ «Всеволожский районный методический центр» - оплата труда, текущие расходы.</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32">
                <a:tc>
                  <a:txBody>
                    <a:bodyPr/>
                    <a:lstStyle/>
                    <a:p>
                      <a:pPr>
                        <a:lnSpc>
                          <a:spcPct val="115000"/>
                        </a:lnSpc>
                        <a:spcAft>
                          <a:spcPts val="0"/>
                        </a:spcAft>
                      </a:pPr>
                      <a:r>
                        <a:rPr lang="ru-RU" sz="1400" b="1" dirty="0" smtClean="0">
                          <a:latin typeface="Times New Roman" pitchFamily="18" charset="0"/>
                          <a:ea typeface="Calibri"/>
                          <a:cs typeface="Times New Roman" pitchFamily="18" charset="0"/>
                        </a:rPr>
                        <a:t>Итого</a:t>
                      </a:r>
                      <a:endParaRPr lang="ru-RU" sz="1400" b="1"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smtClean="0">
                          <a:latin typeface="Times New Roman" pitchFamily="18" charset="0"/>
                          <a:ea typeface="Calibri"/>
                          <a:cs typeface="Times New Roman" pitchFamily="18" charset="0"/>
                        </a:rPr>
                        <a:t>12 887 339,5</a:t>
                      </a:r>
                      <a:endParaRPr lang="ru-RU" sz="1400" b="1"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nSpc>
                          <a:spcPct val="115000"/>
                        </a:lnSpc>
                        <a:spcAft>
                          <a:spcPts val="0"/>
                        </a:spcAft>
                      </a:pP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Tree>
  </p:cSld>
  <p:clrMapOvr>
    <a:masterClrMapping/>
  </p:clrMapOvr>
  <p:transition spd="slow">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Выноска 1 (с границей) 18"/>
          <p:cNvSpPr/>
          <p:nvPr/>
        </p:nvSpPr>
        <p:spPr>
          <a:xfrm>
            <a:off x="2129666" y="2817308"/>
            <a:ext cx="936104" cy="216024"/>
          </a:xfrm>
          <a:prstGeom prst="accentCallout1">
            <a:avLst>
              <a:gd name="adj1" fmla="val 18750"/>
              <a:gd name="adj2" fmla="val -8333"/>
              <a:gd name="adj3" fmla="val 126242"/>
              <a:gd name="adj4" fmla="val -38967"/>
            </a:avLst>
          </a:prstGeom>
          <a:solidFill>
            <a:schemeClr val="accent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8" name="Диаграмма 7"/>
          <p:cNvGraphicFramePr/>
          <p:nvPr/>
        </p:nvGraphicFramePr>
        <p:xfrm>
          <a:off x="1547664" y="3501008"/>
          <a:ext cx="6984776" cy="1080120"/>
        </p:xfrm>
        <a:graphic>
          <a:graphicData uri="http://schemas.openxmlformats.org/drawingml/2006/chart">
            <c:chart xmlns:c="http://schemas.openxmlformats.org/drawingml/2006/chart" xmlns:r="http://schemas.openxmlformats.org/officeDocument/2006/relationships" r:id="rId2"/>
          </a:graphicData>
        </a:graphic>
      </p:graphicFrame>
      <p:sp>
        <p:nvSpPr>
          <p:cNvPr id="18" name="Выноска 1 (с границей) 17"/>
          <p:cNvSpPr/>
          <p:nvPr/>
        </p:nvSpPr>
        <p:spPr>
          <a:xfrm flipV="1">
            <a:off x="2064722" y="3450670"/>
            <a:ext cx="936104" cy="216024"/>
          </a:xfrm>
          <a:prstGeom prst="accentCallout1">
            <a:avLst>
              <a:gd name="adj1" fmla="val 18750"/>
              <a:gd name="adj2" fmla="val -8333"/>
              <a:gd name="adj3" fmla="val 126242"/>
              <a:gd name="adj4" fmla="val -38967"/>
            </a:avLst>
          </a:prstGeom>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Выноска 1 (с границей) 16"/>
          <p:cNvSpPr/>
          <p:nvPr/>
        </p:nvSpPr>
        <p:spPr>
          <a:xfrm>
            <a:off x="2123728" y="1340768"/>
            <a:ext cx="936104" cy="216024"/>
          </a:xfrm>
          <a:prstGeom prst="accentCallout1">
            <a:avLst>
              <a:gd name="adj1" fmla="val 18750"/>
              <a:gd name="adj2" fmla="val -8333"/>
              <a:gd name="adj3" fmla="val 126242"/>
              <a:gd name="adj4" fmla="val -38967"/>
            </a:avLst>
          </a:prstGeom>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27584" y="-2738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Доля расходов по подпрограммам в общей сумме</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расходов по муниципальной программе</a:t>
            </a:r>
          </a:p>
        </p:txBody>
      </p:sp>
      <p:graphicFrame>
        <p:nvGraphicFramePr>
          <p:cNvPr id="5" name="Диаграмма 4"/>
          <p:cNvGraphicFramePr/>
          <p:nvPr/>
        </p:nvGraphicFramePr>
        <p:xfrm>
          <a:off x="899592" y="836712"/>
          <a:ext cx="8208912" cy="14401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Диаграмма 5"/>
          <p:cNvGraphicFramePr/>
          <p:nvPr/>
        </p:nvGraphicFramePr>
        <p:xfrm>
          <a:off x="1547664" y="1916832"/>
          <a:ext cx="6840760" cy="10801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Диаграмма 6"/>
          <p:cNvGraphicFramePr/>
          <p:nvPr/>
        </p:nvGraphicFramePr>
        <p:xfrm>
          <a:off x="1547664" y="2708920"/>
          <a:ext cx="6984776" cy="10801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Диаграмма 8"/>
          <p:cNvGraphicFramePr/>
          <p:nvPr/>
        </p:nvGraphicFramePr>
        <p:xfrm>
          <a:off x="1547664" y="4509120"/>
          <a:ext cx="6408712" cy="100811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Диаграмма 9"/>
          <p:cNvGraphicFramePr/>
          <p:nvPr/>
        </p:nvGraphicFramePr>
        <p:xfrm>
          <a:off x="1547664" y="5517232"/>
          <a:ext cx="6840760" cy="1080120"/>
        </p:xfrm>
        <a:graphic>
          <a:graphicData uri="http://schemas.openxmlformats.org/drawingml/2006/chart">
            <c:chart xmlns:c="http://schemas.openxmlformats.org/drawingml/2006/chart" xmlns:r="http://schemas.openxmlformats.org/officeDocument/2006/relationships" r:id="rId7"/>
          </a:graphicData>
        </a:graphic>
      </p:graphicFrame>
      <p:sp>
        <p:nvSpPr>
          <p:cNvPr id="11" name="TextBox 10"/>
          <p:cNvSpPr txBox="1"/>
          <p:nvPr/>
        </p:nvSpPr>
        <p:spPr>
          <a:xfrm>
            <a:off x="141145" y="1522884"/>
            <a:ext cx="1406154" cy="338554"/>
          </a:xfrm>
          <a:prstGeom prst="rect">
            <a:avLst/>
          </a:prstGeom>
          <a:noFill/>
        </p:spPr>
        <p:txBody>
          <a:bodyPr wrap="none" rtlCol="0">
            <a:spAutoFit/>
          </a:bodyPr>
          <a:lstStyle/>
          <a:p>
            <a:r>
              <a:rPr lang="ru-RU" sz="1600" b="1" dirty="0" smtClean="0"/>
              <a:t>Детские сады</a:t>
            </a:r>
            <a:endParaRPr lang="ru-RU" sz="1600" b="1" dirty="0"/>
          </a:p>
        </p:txBody>
      </p:sp>
      <p:sp>
        <p:nvSpPr>
          <p:cNvPr id="12" name="TextBox 11"/>
          <p:cNvSpPr txBox="1"/>
          <p:nvPr/>
        </p:nvSpPr>
        <p:spPr>
          <a:xfrm>
            <a:off x="425469" y="2223219"/>
            <a:ext cx="826829" cy="338554"/>
          </a:xfrm>
          <a:prstGeom prst="rect">
            <a:avLst/>
          </a:prstGeom>
          <a:noFill/>
        </p:spPr>
        <p:txBody>
          <a:bodyPr wrap="none" rtlCol="0">
            <a:spAutoFit/>
          </a:bodyPr>
          <a:lstStyle/>
          <a:p>
            <a:r>
              <a:rPr lang="ru-RU" sz="1600" b="1" dirty="0" smtClean="0"/>
              <a:t>Школы</a:t>
            </a:r>
            <a:endParaRPr lang="ru-RU" sz="1600" b="1" dirty="0"/>
          </a:p>
        </p:txBody>
      </p:sp>
      <p:sp>
        <p:nvSpPr>
          <p:cNvPr id="13" name="TextBox 12"/>
          <p:cNvSpPr txBox="1"/>
          <p:nvPr/>
        </p:nvSpPr>
        <p:spPr>
          <a:xfrm>
            <a:off x="35496" y="2915305"/>
            <a:ext cx="1693349" cy="584775"/>
          </a:xfrm>
          <a:prstGeom prst="rect">
            <a:avLst/>
          </a:prstGeom>
          <a:noFill/>
        </p:spPr>
        <p:txBody>
          <a:bodyPr wrap="none" rtlCol="0">
            <a:spAutoFit/>
          </a:bodyPr>
          <a:lstStyle/>
          <a:p>
            <a:r>
              <a:rPr lang="ru-RU" sz="1600" b="1" dirty="0" smtClean="0"/>
              <a:t>Дополнительное</a:t>
            </a:r>
          </a:p>
          <a:p>
            <a:pPr algn="ctr"/>
            <a:r>
              <a:rPr lang="ru-RU" sz="1600" b="1" dirty="0" smtClean="0"/>
              <a:t>образование</a:t>
            </a:r>
            <a:endParaRPr lang="ru-RU" sz="1600" b="1" dirty="0"/>
          </a:p>
        </p:txBody>
      </p:sp>
      <p:sp>
        <p:nvSpPr>
          <p:cNvPr id="14" name="TextBox 13"/>
          <p:cNvSpPr txBox="1"/>
          <p:nvPr/>
        </p:nvSpPr>
        <p:spPr>
          <a:xfrm>
            <a:off x="213153" y="3707393"/>
            <a:ext cx="1384161" cy="584775"/>
          </a:xfrm>
          <a:prstGeom prst="rect">
            <a:avLst/>
          </a:prstGeom>
          <a:noFill/>
        </p:spPr>
        <p:txBody>
          <a:bodyPr wrap="none" rtlCol="0">
            <a:spAutoFit/>
          </a:bodyPr>
          <a:lstStyle/>
          <a:p>
            <a:r>
              <a:rPr lang="ru-RU" sz="1600" b="1" dirty="0" smtClean="0"/>
              <a:t>Талантливые </a:t>
            </a:r>
          </a:p>
          <a:p>
            <a:pPr algn="ctr"/>
            <a:r>
              <a:rPr lang="ru-RU" sz="1600" b="1" dirty="0" smtClean="0"/>
              <a:t>дети</a:t>
            </a:r>
            <a:endParaRPr lang="ru-RU" sz="1600" b="1" dirty="0"/>
          </a:p>
        </p:txBody>
      </p:sp>
      <p:sp>
        <p:nvSpPr>
          <p:cNvPr id="15" name="TextBox 14"/>
          <p:cNvSpPr txBox="1"/>
          <p:nvPr/>
        </p:nvSpPr>
        <p:spPr>
          <a:xfrm>
            <a:off x="141145" y="4691236"/>
            <a:ext cx="1499641" cy="584775"/>
          </a:xfrm>
          <a:prstGeom prst="rect">
            <a:avLst/>
          </a:prstGeom>
          <a:noFill/>
        </p:spPr>
        <p:txBody>
          <a:bodyPr wrap="none" rtlCol="0">
            <a:spAutoFit/>
          </a:bodyPr>
          <a:lstStyle/>
          <a:p>
            <a:r>
              <a:rPr lang="ru-RU" sz="1600" b="1" dirty="0" smtClean="0"/>
              <a:t>Оздоровление</a:t>
            </a:r>
          </a:p>
          <a:p>
            <a:pPr algn="ctr"/>
            <a:r>
              <a:rPr lang="ru-RU" sz="1600" b="1" dirty="0" smtClean="0"/>
              <a:t>детей</a:t>
            </a:r>
            <a:endParaRPr lang="ru-RU" sz="1600" b="1" dirty="0"/>
          </a:p>
        </p:txBody>
      </p:sp>
      <p:sp>
        <p:nvSpPr>
          <p:cNvPr id="16" name="TextBox 15"/>
          <p:cNvSpPr txBox="1"/>
          <p:nvPr/>
        </p:nvSpPr>
        <p:spPr>
          <a:xfrm>
            <a:off x="268314" y="5733142"/>
            <a:ext cx="1255537" cy="584775"/>
          </a:xfrm>
          <a:prstGeom prst="rect">
            <a:avLst/>
          </a:prstGeom>
          <a:noFill/>
        </p:spPr>
        <p:txBody>
          <a:bodyPr wrap="none" rtlCol="0">
            <a:spAutoFit/>
          </a:bodyPr>
          <a:lstStyle/>
          <a:p>
            <a:r>
              <a:rPr lang="ru-RU" sz="1600" b="1" dirty="0" smtClean="0"/>
              <a:t>Управление</a:t>
            </a:r>
          </a:p>
          <a:p>
            <a:pPr algn="ctr"/>
            <a:r>
              <a:rPr lang="ru-RU" sz="1600" b="1" dirty="0" smtClean="0"/>
              <a:t>ресурсами</a:t>
            </a:r>
            <a:endParaRPr lang="ru-RU" sz="1600" b="1" dirty="0"/>
          </a:p>
        </p:txBody>
      </p:sp>
      <p:grpSp>
        <p:nvGrpSpPr>
          <p:cNvPr id="22" name="Группа 21"/>
          <p:cNvGrpSpPr/>
          <p:nvPr/>
        </p:nvGrpSpPr>
        <p:grpSpPr>
          <a:xfrm>
            <a:off x="7596336" y="1528217"/>
            <a:ext cx="1449113" cy="369332"/>
            <a:chOff x="7596336" y="1528217"/>
            <a:chExt cx="1449113" cy="369332"/>
          </a:xfrm>
        </p:grpSpPr>
        <p:sp>
          <p:nvSpPr>
            <p:cNvPr id="20" name="Равно 19"/>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1" name="TextBox 20"/>
            <p:cNvSpPr txBox="1"/>
            <p:nvPr/>
          </p:nvSpPr>
          <p:spPr>
            <a:xfrm>
              <a:off x="7865318" y="1528217"/>
              <a:ext cx="1180131" cy="369332"/>
            </a:xfrm>
            <a:prstGeom prst="rect">
              <a:avLst/>
            </a:prstGeom>
            <a:noFill/>
          </p:spPr>
          <p:txBody>
            <a:bodyPr wrap="none" rtlCol="0">
              <a:spAutoFit/>
            </a:bodyPr>
            <a:lstStyle/>
            <a:p>
              <a:r>
                <a:rPr lang="ru-RU" b="1" dirty="0" smtClean="0"/>
                <a:t>4819848,5</a:t>
              </a:r>
              <a:endParaRPr lang="ru-RU" sz="2000" b="1" dirty="0"/>
            </a:p>
          </p:txBody>
        </p:sp>
      </p:grpSp>
      <p:grpSp>
        <p:nvGrpSpPr>
          <p:cNvPr id="23" name="Группа 22"/>
          <p:cNvGrpSpPr/>
          <p:nvPr/>
        </p:nvGrpSpPr>
        <p:grpSpPr>
          <a:xfrm>
            <a:off x="7596336" y="2267580"/>
            <a:ext cx="1449113" cy="369332"/>
            <a:chOff x="7596336" y="1528217"/>
            <a:chExt cx="1449113" cy="369332"/>
          </a:xfrm>
        </p:grpSpPr>
        <p:sp>
          <p:nvSpPr>
            <p:cNvPr id="24" name="Равно 23"/>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5" name="TextBox 24"/>
            <p:cNvSpPr txBox="1"/>
            <p:nvPr/>
          </p:nvSpPr>
          <p:spPr>
            <a:xfrm>
              <a:off x="7865318" y="1528217"/>
              <a:ext cx="1180131" cy="369332"/>
            </a:xfrm>
            <a:prstGeom prst="rect">
              <a:avLst/>
            </a:prstGeom>
            <a:noFill/>
          </p:spPr>
          <p:txBody>
            <a:bodyPr wrap="none" rtlCol="0">
              <a:spAutoFit/>
            </a:bodyPr>
            <a:lstStyle/>
            <a:p>
              <a:r>
                <a:rPr lang="ru-RU" b="1" dirty="0" smtClean="0"/>
                <a:t>7136709,1</a:t>
              </a:r>
              <a:endParaRPr lang="ru-RU" sz="2000" b="1" dirty="0"/>
            </a:p>
          </p:txBody>
        </p:sp>
      </p:grpSp>
      <p:grpSp>
        <p:nvGrpSpPr>
          <p:cNvPr id="26" name="Группа 25"/>
          <p:cNvGrpSpPr/>
          <p:nvPr/>
        </p:nvGrpSpPr>
        <p:grpSpPr>
          <a:xfrm>
            <a:off x="7596336" y="3059668"/>
            <a:ext cx="1332094" cy="369332"/>
            <a:chOff x="7596336" y="1528217"/>
            <a:chExt cx="1332094" cy="369332"/>
          </a:xfrm>
        </p:grpSpPr>
        <p:sp>
          <p:nvSpPr>
            <p:cNvPr id="27" name="Равно 26"/>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8" name="TextBox 27"/>
            <p:cNvSpPr txBox="1"/>
            <p:nvPr/>
          </p:nvSpPr>
          <p:spPr>
            <a:xfrm>
              <a:off x="7865318" y="1528217"/>
              <a:ext cx="1063112" cy="369332"/>
            </a:xfrm>
            <a:prstGeom prst="rect">
              <a:avLst/>
            </a:prstGeom>
            <a:noFill/>
          </p:spPr>
          <p:txBody>
            <a:bodyPr wrap="none" rtlCol="0">
              <a:spAutoFit/>
            </a:bodyPr>
            <a:lstStyle/>
            <a:p>
              <a:r>
                <a:rPr lang="ru-RU" b="1" dirty="0" smtClean="0"/>
                <a:t>789941,4</a:t>
              </a:r>
              <a:endParaRPr lang="ru-RU" sz="2000" b="1" dirty="0"/>
            </a:p>
          </p:txBody>
        </p:sp>
      </p:grpSp>
      <p:grpSp>
        <p:nvGrpSpPr>
          <p:cNvPr id="29" name="Группа 28"/>
          <p:cNvGrpSpPr/>
          <p:nvPr/>
        </p:nvGrpSpPr>
        <p:grpSpPr>
          <a:xfrm>
            <a:off x="7596336" y="3851756"/>
            <a:ext cx="1098055" cy="369332"/>
            <a:chOff x="7596336" y="1528217"/>
            <a:chExt cx="1098055" cy="369332"/>
          </a:xfrm>
        </p:grpSpPr>
        <p:sp>
          <p:nvSpPr>
            <p:cNvPr id="30" name="Равно 29"/>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1" name="TextBox 30"/>
            <p:cNvSpPr txBox="1"/>
            <p:nvPr/>
          </p:nvSpPr>
          <p:spPr>
            <a:xfrm>
              <a:off x="7865318" y="1528217"/>
              <a:ext cx="829073" cy="369332"/>
            </a:xfrm>
            <a:prstGeom prst="rect">
              <a:avLst/>
            </a:prstGeom>
            <a:noFill/>
          </p:spPr>
          <p:txBody>
            <a:bodyPr wrap="none" rtlCol="0">
              <a:spAutoFit/>
            </a:bodyPr>
            <a:lstStyle/>
            <a:p>
              <a:r>
                <a:rPr lang="ru-RU" b="1" dirty="0" smtClean="0"/>
                <a:t>3893,0</a:t>
              </a:r>
              <a:endParaRPr lang="ru-RU" sz="2000" b="1" dirty="0"/>
            </a:p>
          </p:txBody>
        </p:sp>
      </p:grpSp>
      <p:grpSp>
        <p:nvGrpSpPr>
          <p:cNvPr id="32" name="Группа 31"/>
          <p:cNvGrpSpPr/>
          <p:nvPr/>
        </p:nvGrpSpPr>
        <p:grpSpPr>
          <a:xfrm>
            <a:off x="7596336" y="4821768"/>
            <a:ext cx="1215075" cy="369332"/>
            <a:chOff x="7596336" y="1528217"/>
            <a:chExt cx="1215075" cy="369332"/>
          </a:xfrm>
        </p:grpSpPr>
        <p:sp>
          <p:nvSpPr>
            <p:cNvPr id="33" name="Равно 32"/>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4" name="TextBox 33"/>
            <p:cNvSpPr txBox="1"/>
            <p:nvPr/>
          </p:nvSpPr>
          <p:spPr>
            <a:xfrm>
              <a:off x="7865318" y="1528217"/>
              <a:ext cx="946093" cy="369332"/>
            </a:xfrm>
            <a:prstGeom prst="rect">
              <a:avLst/>
            </a:prstGeom>
            <a:noFill/>
          </p:spPr>
          <p:txBody>
            <a:bodyPr wrap="none" rtlCol="0">
              <a:spAutoFit/>
            </a:bodyPr>
            <a:lstStyle/>
            <a:p>
              <a:r>
                <a:rPr lang="ru-RU" b="1" dirty="0" smtClean="0"/>
                <a:t>66094,0</a:t>
              </a:r>
              <a:endParaRPr lang="ru-RU" sz="2000" b="1" dirty="0"/>
            </a:p>
          </p:txBody>
        </p:sp>
      </p:grpSp>
      <p:grpSp>
        <p:nvGrpSpPr>
          <p:cNvPr id="35" name="Группа 34"/>
          <p:cNvGrpSpPr/>
          <p:nvPr/>
        </p:nvGrpSpPr>
        <p:grpSpPr>
          <a:xfrm>
            <a:off x="7596336" y="5867980"/>
            <a:ext cx="1215075" cy="369332"/>
            <a:chOff x="7596336" y="1528217"/>
            <a:chExt cx="1215075" cy="369332"/>
          </a:xfrm>
        </p:grpSpPr>
        <p:sp>
          <p:nvSpPr>
            <p:cNvPr id="36" name="Равно 35"/>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7" name="TextBox 36"/>
            <p:cNvSpPr txBox="1"/>
            <p:nvPr/>
          </p:nvSpPr>
          <p:spPr>
            <a:xfrm>
              <a:off x="7865318" y="1528217"/>
              <a:ext cx="946093" cy="369332"/>
            </a:xfrm>
            <a:prstGeom prst="rect">
              <a:avLst/>
            </a:prstGeom>
            <a:noFill/>
          </p:spPr>
          <p:txBody>
            <a:bodyPr wrap="none" rtlCol="0">
              <a:spAutoFit/>
            </a:bodyPr>
            <a:lstStyle/>
            <a:p>
              <a:r>
                <a:rPr lang="ru-RU" b="1" dirty="0" smtClean="0"/>
                <a:t>70853,5</a:t>
              </a:r>
              <a:endParaRPr lang="ru-RU" sz="2000" b="1" dirty="0"/>
            </a:p>
          </p:txBody>
        </p:sp>
      </p:grpSp>
      <p:sp>
        <p:nvSpPr>
          <p:cNvPr id="38" name="TextBox 37"/>
          <p:cNvSpPr txBox="1"/>
          <p:nvPr/>
        </p:nvSpPr>
        <p:spPr>
          <a:xfrm>
            <a:off x="2627784" y="6309320"/>
            <a:ext cx="4104456" cy="461665"/>
          </a:xfrm>
          <a:prstGeom prst="rect">
            <a:avLst/>
          </a:prstGeom>
          <a:noFill/>
        </p:spPr>
        <p:txBody>
          <a:bodyPr wrap="square" rtlCol="0">
            <a:spAutoFit/>
          </a:bodyPr>
          <a:lstStyle/>
          <a:p>
            <a:r>
              <a:rPr lang="ru-RU"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Всего 12 887 339,5 тыс. руб.</a:t>
            </a:r>
            <a:endParaRPr lang="ru-RU"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spd="slow">
    <p:zo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2738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«Культура Всеволожского муниципального района </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Ленинградской области  на 2021-2025 годы»</a:t>
            </a:r>
          </a:p>
        </p:txBody>
      </p:sp>
      <p:graphicFrame>
        <p:nvGraphicFramePr>
          <p:cNvPr id="39" name="Таблица 38"/>
          <p:cNvGraphicFramePr>
            <a:graphicFrameLocks noGrp="1"/>
          </p:cNvGraphicFramePr>
          <p:nvPr/>
        </p:nvGraphicFramePr>
        <p:xfrm>
          <a:off x="323528" y="1203192"/>
          <a:ext cx="8424936" cy="4890104"/>
        </p:xfrm>
        <a:graphic>
          <a:graphicData uri="http://schemas.openxmlformats.org/drawingml/2006/table">
            <a:tbl>
              <a:tblPr/>
              <a:tblGrid>
                <a:gridCol w="2242699"/>
                <a:gridCol w="1534448"/>
                <a:gridCol w="4647789"/>
              </a:tblGrid>
              <a:tr h="664452">
                <a:tc>
                  <a:txBody>
                    <a:bodyPr/>
                    <a:lstStyle/>
                    <a:p>
                      <a:pPr algn="ctr">
                        <a:lnSpc>
                          <a:spcPct val="115000"/>
                        </a:lnSpc>
                        <a:spcAft>
                          <a:spcPts val="0"/>
                        </a:spcAft>
                      </a:pPr>
                      <a:r>
                        <a:rPr lang="ru-RU" sz="1400" b="1" dirty="0" smtClean="0">
                          <a:latin typeface="Times New Roman" pitchFamily="18" charset="0"/>
                          <a:ea typeface="Calibri"/>
                          <a:cs typeface="Times New Roman" pitchFamily="18" charset="0"/>
                        </a:rPr>
                        <a:t>Наименование </a:t>
                      </a:r>
                      <a:r>
                        <a:rPr lang="ru-RU" sz="1400" b="1" dirty="0">
                          <a:latin typeface="Times New Roman" pitchFamily="18" charset="0"/>
                          <a:ea typeface="Calibri"/>
                          <a:cs typeface="Times New Roman" pitchFamily="18" charset="0"/>
                        </a:rPr>
                        <a:t>подпрограммы</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Исполнено в 2021 году</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Основные направления расходования средств</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593181">
                <a:tc>
                  <a:txBody>
                    <a:bodyPr/>
                    <a:lstStyle/>
                    <a:p>
                      <a:pPr>
                        <a:lnSpc>
                          <a:spcPct val="115000"/>
                        </a:lnSpc>
                        <a:spcAft>
                          <a:spcPts val="0"/>
                        </a:spcAft>
                      </a:pPr>
                      <a:r>
                        <a:rPr lang="ru-RU" sz="1200">
                          <a:latin typeface="Times New Roman" pitchFamily="18" charset="0"/>
                          <a:ea typeface="Times New Roman"/>
                          <a:cs typeface="Times New Roman" pitchFamily="18" charset="0"/>
                        </a:rPr>
                        <a:t>Подпрограмма «Наша библиотека»</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39 274,9</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Calibri"/>
                          <a:cs typeface="Times New Roman" pitchFamily="18" charset="0"/>
                        </a:rPr>
                        <a:t>Обеспечение деятельности МКУ «</a:t>
                      </a:r>
                      <a:r>
                        <a:rPr lang="ru-RU" sz="1200" dirty="0" err="1">
                          <a:latin typeface="Times New Roman" pitchFamily="18" charset="0"/>
                          <a:ea typeface="Calibri"/>
                          <a:cs typeface="Times New Roman" pitchFamily="18" charset="0"/>
                        </a:rPr>
                        <a:t>Межпоселенческая</a:t>
                      </a:r>
                      <a:r>
                        <a:rPr lang="ru-RU" sz="1200" dirty="0">
                          <a:latin typeface="Times New Roman" pitchFamily="18" charset="0"/>
                          <a:ea typeface="Calibri"/>
                          <a:cs typeface="Times New Roman" pitchFamily="18" charset="0"/>
                        </a:rPr>
                        <a:t> библиотека» - оплата труда, коммунальные услуги, приобретение книг.</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889769">
                <a:tc>
                  <a:txBody>
                    <a:bodyPr/>
                    <a:lstStyle/>
                    <a:p>
                      <a:pPr>
                        <a:lnSpc>
                          <a:spcPct val="115000"/>
                        </a:lnSpc>
                        <a:spcAft>
                          <a:spcPts val="0"/>
                        </a:spcAft>
                      </a:pPr>
                      <a:r>
                        <a:rPr lang="ru-RU" sz="1200">
                          <a:latin typeface="Times New Roman" pitchFamily="18" charset="0"/>
                          <a:ea typeface="Times New Roman"/>
                          <a:cs typeface="Times New Roman" pitchFamily="18" charset="0"/>
                        </a:rPr>
                        <a:t>Подпрограмма «Народное творчество»</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82 104,3</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Calibri"/>
                          <a:cs typeface="Times New Roman" pitchFamily="18" charset="0"/>
                        </a:rPr>
                        <a:t>1.Обеспечение деятельности МАУ «КДЦ «Южный» - оплата труда, коммунальные услуги, укрепление материально-технической базы учреждения.</a:t>
                      </a:r>
                    </a:p>
                    <a:p>
                      <a:pPr>
                        <a:lnSpc>
                          <a:spcPct val="115000"/>
                        </a:lnSpc>
                        <a:spcAft>
                          <a:spcPts val="0"/>
                        </a:spcAft>
                      </a:pPr>
                      <a:r>
                        <a:rPr lang="ru-RU" sz="1200" dirty="0">
                          <a:latin typeface="Times New Roman" pitchFamily="18" charset="0"/>
                          <a:ea typeface="Calibri"/>
                          <a:cs typeface="Times New Roman" pitchFamily="18" charset="0"/>
                        </a:rPr>
                        <a:t>2.Проведение районных массовых мероприятий.</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779540">
                <a:tc>
                  <a:txBody>
                    <a:bodyPr/>
                    <a:lstStyle/>
                    <a:p>
                      <a:pPr>
                        <a:lnSpc>
                          <a:spcPct val="115000"/>
                        </a:lnSpc>
                        <a:spcAft>
                          <a:spcPts val="0"/>
                        </a:spcAft>
                      </a:pPr>
                      <a:r>
                        <a:rPr lang="ru-RU" sz="1200" dirty="0">
                          <a:latin typeface="Times New Roman" pitchFamily="18" charset="0"/>
                          <a:ea typeface="Times New Roman"/>
                          <a:cs typeface="Times New Roman" pitchFamily="18" charset="0"/>
                        </a:rPr>
                        <a:t>Подпрограмма «Искусство»</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15 406,7</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Calibri"/>
                          <a:cs typeface="Times New Roman" pitchFamily="18" charset="0"/>
                        </a:rPr>
                        <a:t>1.</a:t>
                      </a:r>
                      <a:r>
                        <a:rPr lang="ru-RU" sz="1200" dirty="0">
                          <a:latin typeface="Times New Roman" pitchFamily="18" charset="0"/>
                          <a:ea typeface="Times New Roman"/>
                          <a:cs typeface="Times New Roman" pitchFamily="18" charset="0"/>
                        </a:rPr>
                        <a:t> Повышение исполнительского мастерства учащихся (конкурсы, мастер-классы, участие в конкурсах и фестивалях), поддержка юных дарований (стипендии, проведение районного праздника для юных дарований).</a:t>
                      </a:r>
                      <a:endParaRPr lang="ru-RU" sz="1200" dirty="0">
                        <a:latin typeface="Times New Roman" pitchFamily="18" charset="0"/>
                        <a:ea typeface="Calibri"/>
                        <a:cs typeface="Times New Roman" pitchFamily="18" charset="0"/>
                      </a:endParaRPr>
                    </a:p>
                    <a:p>
                      <a:pPr>
                        <a:lnSpc>
                          <a:spcPct val="115000"/>
                        </a:lnSpc>
                        <a:spcAft>
                          <a:spcPts val="0"/>
                        </a:spcAft>
                      </a:pPr>
                      <a:r>
                        <a:rPr lang="ru-RU" sz="1200" dirty="0">
                          <a:latin typeface="Times New Roman" pitchFamily="18" charset="0"/>
                          <a:ea typeface="Calibri"/>
                          <a:cs typeface="Times New Roman" pitchFamily="18" charset="0"/>
                        </a:rPr>
                        <a:t>2.</a:t>
                      </a:r>
                      <a:r>
                        <a:rPr lang="ru-RU" sz="1200" dirty="0">
                          <a:latin typeface="Times New Roman" pitchFamily="18" charset="0"/>
                          <a:ea typeface="Times New Roman"/>
                          <a:cs typeface="Times New Roman" pitchFamily="18" charset="0"/>
                        </a:rPr>
                        <a:t> Повышение квалификации преподавателей и учеба кадров.</a:t>
                      </a:r>
                      <a:endParaRPr lang="ru-RU" sz="1200" dirty="0">
                        <a:latin typeface="Times New Roman" pitchFamily="18" charset="0"/>
                        <a:ea typeface="Calibri"/>
                        <a:cs typeface="Times New Roman" pitchFamily="18" charset="0"/>
                      </a:endParaRPr>
                    </a:p>
                    <a:p>
                      <a:pPr>
                        <a:lnSpc>
                          <a:spcPct val="115000"/>
                        </a:lnSpc>
                        <a:spcAft>
                          <a:spcPts val="0"/>
                        </a:spcAft>
                      </a:pPr>
                      <a:r>
                        <a:rPr lang="ru-RU" sz="1200" dirty="0">
                          <a:latin typeface="Times New Roman" pitchFamily="18" charset="0"/>
                          <a:ea typeface="Times New Roman"/>
                          <a:cs typeface="Times New Roman" pitchFamily="18" charset="0"/>
                        </a:rPr>
                        <a:t>3.</a:t>
                      </a:r>
                      <a:r>
                        <a:rPr lang="ru-RU" sz="1200" dirty="0">
                          <a:solidFill>
                            <a:srgbClr val="000000"/>
                          </a:solidFill>
                          <a:latin typeface="Times New Roman" pitchFamily="18" charset="0"/>
                          <a:ea typeface="Calibri"/>
                          <a:cs typeface="Times New Roman" pitchFamily="18" charset="0"/>
                        </a:rPr>
                        <a:t> Приобретение музыкальных инструментов и учебной литературы для музыкальных школ и школ искусств района.</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593181">
                <a:tc>
                  <a:txBody>
                    <a:bodyPr/>
                    <a:lstStyle/>
                    <a:p>
                      <a:pPr>
                        <a:lnSpc>
                          <a:spcPct val="115000"/>
                        </a:lnSpc>
                        <a:spcAft>
                          <a:spcPts val="0"/>
                        </a:spcAft>
                      </a:pPr>
                      <a:r>
                        <a:rPr lang="ru-RU" sz="1200">
                          <a:latin typeface="Times New Roman" pitchFamily="18" charset="0"/>
                          <a:ea typeface="Times New Roman"/>
                          <a:cs typeface="Times New Roman" pitchFamily="18" charset="0"/>
                        </a:rPr>
                        <a:t>Подпрограмма "Обеспечение условий реализации Программы"</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dirty="0">
                          <a:latin typeface="Times New Roman" pitchFamily="18" charset="0"/>
                          <a:ea typeface="Calibri"/>
                          <a:cs typeface="Times New Roman" pitchFamily="18" charset="0"/>
                        </a:rPr>
                        <a:t>10 944,4</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Calibri"/>
                          <a:cs typeface="Times New Roman" pitchFamily="18" charset="0"/>
                        </a:rPr>
                        <a:t>Проведение ремонта учреждений культуры.</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32226">
                <a:tc>
                  <a:txBody>
                    <a:bodyPr/>
                    <a:lstStyle/>
                    <a:p>
                      <a:pPr>
                        <a:lnSpc>
                          <a:spcPct val="115000"/>
                        </a:lnSpc>
                        <a:spcAft>
                          <a:spcPts val="0"/>
                        </a:spcAft>
                      </a:pPr>
                      <a:r>
                        <a:rPr lang="ru-RU" sz="1400" b="1">
                          <a:latin typeface="Times New Roman" pitchFamily="18" charset="0"/>
                          <a:ea typeface="Calibri"/>
                          <a:cs typeface="Times New Roman" pitchFamily="18" charset="0"/>
                        </a:rPr>
                        <a:t>Итого</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147 730,3</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7988175" y="927770"/>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Выноска 1 (с границей) 38"/>
          <p:cNvSpPr/>
          <p:nvPr/>
        </p:nvSpPr>
        <p:spPr>
          <a:xfrm>
            <a:off x="2049297" y="2388989"/>
            <a:ext cx="936104" cy="216024"/>
          </a:xfrm>
          <a:prstGeom prst="accentCallout1">
            <a:avLst>
              <a:gd name="adj1" fmla="val 18750"/>
              <a:gd name="adj2" fmla="val -8333"/>
              <a:gd name="adj3" fmla="val 141008"/>
              <a:gd name="adj4" fmla="val -28745"/>
            </a:avLst>
          </a:pr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8" name="Диаграмма 7"/>
          <p:cNvGraphicFramePr/>
          <p:nvPr/>
        </p:nvGraphicFramePr>
        <p:xfrm>
          <a:off x="1547664" y="3861048"/>
          <a:ext cx="6984776" cy="1080120"/>
        </p:xfrm>
        <a:graphic>
          <a:graphicData uri="http://schemas.openxmlformats.org/drawingml/2006/chart">
            <c:chart xmlns:c="http://schemas.openxmlformats.org/drawingml/2006/chart" xmlns:r="http://schemas.openxmlformats.org/officeDocument/2006/relationships" r:id="rId2"/>
          </a:graphicData>
        </a:graphic>
      </p:graphicFrame>
      <p:sp>
        <p:nvSpPr>
          <p:cNvPr id="17" name="Выноска 1 (с границей) 16"/>
          <p:cNvSpPr/>
          <p:nvPr/>
        </p:nvSpPr>
        <p:spPr>
          <a:xfrm>
            <a:off x="2048950" y="1700808"/>
            <a:ext cx="936104" cy="216024"/>
          </a:xfrm>
          <a:prstGeom prst="accentCallout1">
            <a:avLst>
              <a:gd name="adj1" fmla="val 18750"/>
              <a:gd name="adj2" fmla="val -8333"/>
              <a:gd name="adj3" fmla="val 112499"/>
              <a:gd name="adj4" fmla="val -38967"/>
            </a:avLst>
          </a:prstGeom>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27584" y="-2738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Доля расходов по подпрограммам в общей сумме</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расходов по муниципальной программе</a:t>
            </a:r>
          </a:p>
        </p:txBody>
      </p:sp>
      <p:graphicFrame>
        <p:nvGraphicFramePr>
          <p:cNvPr id="5" name="Диаграмма 4"/>
          <p:cNvGraphicFramePr/>
          <p:nvPr/>
        </p:nvGraphicFramePr>
        <p:xfrm>
          <a:off x="899592" y="1196752"/>
          <a:ext cx="8208912" cy="14401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Диаграмма 5"/>
          <p:cNvGraphicFramePr/>
          <p:nvPr/>
        </p:nvGraphicFramePr>
        <p:xfrm>
          <a:off x="1547664" y="2276872"/>
          <a:ext cx="6840760" cy="108012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Диаграмма 6"/>
          <p:cNvGraphicFramePr/>
          <p:nvPr/>
        </p:nvGraphicFramePr>
        <p:xfrm>
          <a:off x="1547664" y="3068960"/>
          <a:ext cx="6984776" cy="1080120"/>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p:cNvSpPr txBox="1"/>
          <p:nvPr/>
        </p:nvSpPr>
        <p:spPr>
          <a:xfrm>
            <a:off x="141145" y="1836113"/>
            <a:ext cx="1271182" cy="584775"/>
          </a:xfrm>
          <a:prstGeom prst="rect">
            <a:avLst/>
          </a:prstGeom>
          <a:noFill/>
        </p:spPr>
        <p:txBody>
          <a:bodyPr wrap="none" rtlCol="0">
            <a:spAutoFit/>
          </a:bodyPr>
          <a:lstStyle/>
          <a:p>
            <a:pPr algn="ctr"/>
            <a:r>
              <a:rPr lang="ru-RU" sz="1600" b="1" dirty="0" smtClean="0"/>
              <a:t>Наша</a:t>
            </a:r>
            <a:endParaRPr lang="en-US" sz="1600" b="1" dirty="0" smtClean="0"/>
          </a:p>
          <a:p>
            <a:pPr algn="ctr"/>
            <a:r>
              <a:rPr lang="ru-RU" sz="1600" b="1" dirty="0" smtClean="0"/>
              <a:t>библиотека</a:t>
            </a:r>
            <a:endParaRPr lang="ru-RU" sz="1600" b="1" dirty="0"/>
          </a:p>
        </p:txBody>
      </p:sp>
      <p:sp>
        <p:nvSpPr>
          <p:cNvPr id="12" name="TextBox 11"/>
          <p:cNvSpPr txBox="1"/>
          <p:nvPr/>
        </p:nvSpPr>
        <p:spPr>
          <a:xfrm>
            <a:off x="179512" y="2492896"/>
            <a:ext cx="1215397" cy="584775"/>
          </a:xfrm>
          <a:prstGeom prst="rect">
            <a:avLst/>
          </a:prstGeom>
          <a:noFill/>
        </p:spPr>
        <p:txBody>
          <a:bodyPr wrap="none" rtlCol="0">
            <a:spAutoFit/>
          </a:bodyPr>
          <a:lstStyle/>
          <a:p>
            <a:pPr algn="ctr"/>
            <a:r>
              <a:rPr lang="ru-RU" sz="1600" b="1" dirty="0" smtClean="0"/>
              <a:t>Народное</a:t>
            </a:r>
            <a:endParaRPr lang="en-US" sz="1600" b="1" dirty="0" smtClean="0"/>
          </a:p>
          <a:p>
            <a:pPr algn="ctr"/>
            <a:r>
              <a:rPr lang="ru-RU" sz="1600" b="1" dirty="0" smtClean="0"/>
              <a:t>творчество</a:t>
            </a:r>
            <a:endParaRPr lang="ru-RU" sz="1600" b="1" dirty="0"/>
          </a:p>
        </p:txBody>
      </p:sp>
      <p:sp>
        <p:nvSpPr>
          <p:cNvPr id="13" name="TextBox 12"/>
          <p:cNvSpPr txBox="1"/>
          <p:nvPr/>
        </p:nvSpPr>
        <p:spPr>
          <a:xfrm>
            <a:off x="266220" y="3421010"/>
            <a:ext cx="1065420" cy="338554"/>
          </a:xfrm>
          <a:prstGeom prst="rect">
            <a:avLst/>
          </a:prstGeom>
          <a:noFill/>
        </p:spPr>
        <p:txBody>
          <a:bodyPr wrap="none" rtlCol="0">
            <a:spAutoFit/>
          </a:bodyPr>
          <a:lstStyle/>
          <a:p>
            <a:r>
              <a:rPr lang="ru-RU" sz="1600" b="1" dirty="0" smtClean="0"/>
              <a:t>Искусство</a:t>
            </a:r>
            <a:endParaRPr lang="ru-RU" sz="1600" b="1" dirty="0"/>
          </a:p>
        </p:txBody>
      </p:sp>
      <p:sp>
        <p:nvSpPr>
          <p:cNvPr id="14" name="TextBox 13"/>
          <p:cNvSpPr txBox="1"/>
          <p:nvPr/>
        </p:nvSpPr>
        <p:spPr>
          <a:xfrm>
            <a:off x="107504" y="3933056"/>
            <a:ext cx="1366080" cy="1077218"/>
          </a:xfrm>
          <a:prstGeom prst="rect">
            <a:avLst/>
          </a:prstGeom>
          <a:noFill/>
        </p:spPr>
        <p:txBody>
          <a:bodyPr wrap="none" rtlCol="0">
            <a:spAutoFit/>
          </a:bodyPr>
          <a:lstStyle/>
          <a:p>
            <a:pPr algn="ctr"/>
            <a:r>
              <a:rPr lang="ru-RU" sz="1600" b="1" dirty="0" smtClean="0"/>
              <a:t>Обеспечение</a:t>
            </a:r>
            <a:endParaRPr lang="en-US" sz="1600" b="1" dirty="0" smtClean="0"/>
          </a:p>
          <a:p>
            <a:pPr algn="ctr"/>
            <a:r>
              <a:rPr lang="ru-RU" sz="1600" b="1" dirty="0" smtClean="0"/>
              <a:t>Условий</a:t>
            </a:r>
            <a:endParaRPr lang="en-US" sz="1600" b="1" dirty="0" smtClean="0"/>
          </a:p>
          <a:p>
            <a:pPr algn="ctr"/>
            <a:r>
              <a:rPr lang="ru-RU" sz="1600" b="1" dirty="0" smtClean="0"/>
              <a:t>Реализации</a:t>
            </a:r>
            <a:endParaRPr lang="en-US" sz="1600" b="1" dirty="0" smtClean="0"/>
          </a:p>
          <a:p>
            <a:pPr algn="ctr"/>
            <a:r>
              <a:rPr lang="ru-RU" sz="1600" b="1" dirty="0" smtClean="0"/>
              <a:t>Программы</a:t>
            </a:r>
            <a:endParaRPr lang="ru-RU" sz="1600" b="1" dirty="0"/>
          </a:p>
        </p:txBody>
      </p:sp>
      <p:grpSp>
        <p:nvGrpSpPr>
          <p:cNvPr id="3" name="Группа 21"/>
          <p:cNvGrpSpPr/>
          <p:nvPr/>
        </p:nvGrpSpPr>
        <p:grpSpPr>
          <a:xfrm>
            <a:off x="7596336" y="1888257"/>
            <a:ext cx="1215075" cy="369332"/>
            <a:chOff x="7596336" y="1528217"/>
            <a:chExt cx="1215075" cy="369332"/>
          </a:xfrm>
        </p:grpSpPr>
        <p:sp>
          <p:nvSpPr>
            <p:cNvPr id="20" name="Равно 19"/>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1" name="TextBox 20"/>
            <p:cNvSpPr txBox="1"/>
            <p:nvPr/>
          </p:nvSpPr>
          <p:spPr>
            <a:xfrm>
              <a:off x="7865318" y="1528217"/>
              <a:ext cx="946093" cy="369332"/>
            </a:xfrm>
            <a:prstGeom prst="rect">
              <a:avLst/>
            </a:prstGeom>
            <a:noFill/>
          </p:spPr>
          <p:txBody>
            <a:bodyPr wrap="none" rtlCol="0">
              <a:spAutoFit/>
            </a:bodyPr>
            <a:lstStyle/>
            <a:p>
              <a:r>
                <a:rPr lang="ru-RU" b="1" dirty="0" smtClean="0"/>
                <a:t>39274,9</a:t>
              </a:r>
              <a:endParaRPr lang="ru-RU" sz="2000" b="1" dirty="0"/>
            </a:p>
          </p:txBody>
        </p:sp>
      </p:grpSp>
      <p:grpSp>
        <p:nvGrpSpPr>
          <p:cNvPr id="4" name="Группа 22"/>
          <p:cNvGrpSpPr/>
          <p:nvPr/>
        </p:nvGrpSpPr>
        <p:grpSpPr>
          <a:xfrm>
            <a:off x="7596336" y="2627620"/>
            <a:ext cx="1215075" cy="369332"/>
            <a:chOff x="7596336" y="1528217"/>
            <a:chExt cx="1215075" cy="369332"/>
          </a:xfrm>
        </p:grpSpPr>
        <p:sp>
          <p:nvSpPr>
            <p:cNvPr id="24" name="Равно 23"/>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5" name="TextBox 24"/>
            <p:cNvSpPr txBox="1"/>
            <p:nvPr/>
          </p:nvSpPr>
          <p:spPr>
            <a:xfrm>
              <a:off x="7865318" y="1528217"/>
              <a:ext cx="946093" cy="369332"/>
            </a:xfrm>
            <a:prstGeom prst="rect">
              <a:avLst/>
            </a:prstGeom>
            <a:noFill/>
          </p:spPr>
          <p:txBody>
            <a:bodyPr wrap="none" rtlCol="0">
              <a:spAutoFit/>
            </a:bodyPr>
            <a:lstStyle/>
            <a:p>
              <a:r>
                <a:rPr lang="ru-RU" b="1" dirty="0" smtClean="0"/>
                <a:t>82104,3</a:t>
              </a:r>
              <a:endParaRPr lang="ru-RU" sz="2000" b="1" dirty="0"/>
            </a:p>
          </p:txBody>
        </p:sp>
      </p:grpSp>
      <p:grpSp>
        <p:nvGrpSpPr>
          <p:cNvPr id="22" name="Группа 25"/>
          <p:cNvGrpSpPr/>
          <p:nvPr/>
        </p:nvGrpSpPr>
        <p:grpSpPr>
          <a:xfrm>
            <a:off x="7596336" y="3419708"/>
            <a:ext cx="1215075" cy="369332"/>
            <a:chOff x="7596336" y="1528217"/>
            <a:chExt cx="1215075" cy="369332"/>
          </a:xfrm>
        </p:grpSpPr>
        <p:sp>
          <p:nvSpPr>
            <p:cNvPr id="27" name="Равно 26"/>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8" name="TextBox 27"/>
            <p:cNvSpPr txBox="1"/>
            <p:nvPr/>
          </p:nvSpPr>
          <p:spPr>
            <a:xfrm>
              <a:off x="7865318" y="1528217"/>
              <a:ext cx="946093" cy="369332"/>
            </a:xfrm>
            <a:prstGeom prst="rect">
              <a:avLst/>
            </a:prstGeom>
            <a:noFill/>
          </p:spPr>
          <p:txBody>
            <a:bodyPr wrap="none" rtlCol="0">
              <a:spAutoFit/>
            </a:bodyPr>
            <a:lstStyle/>
            <a:p>
              <a:r>
                <a:rPr lang="ru-RU" b="1" dirty="0" smtClean="0"/>
                <a:t>15406,7</a:t>
              </a:r>
              <a:endParaRPr lang="ru-RU" sz="2000" b="1" dirty="0"/>
            </a:p>
          </p:txBody>
        </p:sp>
      </p:grpSp>
      <p:grpSp>
        <p:nvGrpSpPr>
          <p:cNvPr id="23" name="Группа 28"/>
          <p:cNvGrpSpPr/>
          <p:nvPr/>
        </p:nvGrpSpPr>
        <p:grpSpPr>
          <a:xfrm>
            <a:off x="7596336" y="4211796"/>
            <a:ext cx="1215075" cy="369332"/>
            <a:chOff x="7596336" y="1528217"/>
            <a:chExt cx="1215075" cy="369332"/>
          </a:xfrm>
        </p:grpSpPr>
        <p:sp>
          <p:nvSpPr>
            <p:cNvPr id="30" name="Равно 29"/>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1" name="TextBox 30"/>
            <p:cNvSpPr txBox="1"/>
            <p:nvPr/>
          </p:nvSpPr>
          <p:spPr>
            <a:xfrm>
              <a:off x="7865318" y="1528217"/>
              <a:ext cx="946093" cy="369332"/>
            </a:xfrm>
            <a:prstGeom prst="rect">
              <a:avLst/>
            </a:prstGeom>
            <a:noFill/>
          </p:spPr>
          <p:txBody>
            <a:bodyPr wrap="none" rtlCol="0">
              <a:spAutoFit/>
            </a:bodyPr>
            <a:lstStyle/>
            <a:p>
              <a:r>
                <a:rPr lang="ru-RU" b="1" dirty="0" smtClean="0"/>
                <a:t>10944,4</a:t>
              </a:r>
              <a:endParaRPr lang="ru-RU" sz="2000" b="1" dirty="0"/>
            </a:p>
          </p:txBody>
        </p:sp>
      </p:grpSp>
      <p:sp>
        <p:nvSpPr>
          <p:cNvPr id="38" name="TextBox 37"/>
          <p:cNvSpPr txBox="1"/>
          <p:nvPr/>
        </p:nvSpPr>
        <p:spPr>
          <a:xfrm>
            <a:off x="2987824" y="5229200"/>
            <a:ext cx="3672408" cy="461665"/>
          </a:xfrm>
          <a:prstGeom prst="rect">
            <a:avLst/>
          </a:prstGeom>
          <a:noFill/>
        </p:spPr>
        <p:txBody>
          <a:bodyPr wrap="square" rtlCol="0">
            <a:spAutoFit/>
          </a:bodyPr>
          <a:lstStyle/>
          <a:p>
            <a:r>
              <a:rPr lang="ru-RU"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Всего 147730,3 тыс. руб.</a:t>
            </a:r>
            <a:endParaRPr lang="ru-RU"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spd="slow">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«Забота» Всеволожского</a:t>
            </a: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муниципального района Ленинградской области</a:t>
            </a: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t>
            </a: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на 2021-2025 годы»</a:t>
            </a:r>
          </a:p>
        </p:txBody>
      </p:sp>
      <p:graphicFrame>
        <p:nvGraphicFramePr>
          <p:cNvPr id="39" name="Таблица 38"/>
          <p:cNvGraphicFramePr>
            <a:graphicFrameLocks noGrp="1"/>
          </p:cNvGraphicFramePr>
          <p:nvPr/>
        </p:nvGraphicFramePr>
        <p:xfrm>
          <a:off x="323528" y="1284728"/>
          <a:ext cx="8424936" cy="3695682"/>
        </p:xfrm>
        <a:graphic>
          <a:graphicData uri="http://schemas.openxmlformats.org/drawingml/2006/table">
            <a:tbl>
              <a:tblPr/>
              <a:tblGrid>
                <a:gridCol w="2242699"/>
                <a:gridCol w="1534448"/>
                <a:gridCol w="4647789"/>
              </a:tblGrid>
              <a:tr h="664452">
                <a:tc>
                  <a:txBody>
                    <a:bodyPr/>
                    <a:lstStyle/>
                    <a:p>
                      <a:pPr algn="ctr">
                        <a:lnSpc>
                          <a:spcPct val="115000"/>
                        </a:lnSpc>
                        <a:spcAft>
                          <a:spcPts val="0"/>
                        </a:spcAft>
                      </a:pPr>
                      <a:r>
                        <a:rPr lang="ru-RU" sz="1600" b="1" dirty="0" smtClean="0">
                          <a:latin typeface="Times New Roman" pitchFamily="18" charset="0"/>
                          <a:ea typeface="Calibri"/>
                          <a:cs typeface="Times New Roman" pitchFamily="18" charset="0"/>
                        </a:rPr>
                        <a:t>Наименование </a:t>
                      </a:r>
                      <a:r>
                        <a:rPr lang="ru-RU" sz="1600" b="1" dirty="0">
                          <a:latin typeface="Times New Roman" pitchFamily="18" charset="0"/>
                          <a:ea typeface="Calibri"/>
                          <a:cs typeface="Times New Roman" pitchFamily="18" charset="0"/>
                        </a:rPr>
                        <a:t>подпрограммы</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600" b="1" dirty="0">
                          <a:latin typeface="Times New Roman" pitchFamily="18" charset="0"/>
                          <a:ea typeface="Calibri"/>
                          <a:cs typeface="Times New Roman" pitchFamily="18" charset="0"/>
                        </a:rPr>
                        <a:t>Исполнено в 2021 году</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600" b="1" dirty="0">
                          <a:latin typeface="Times New Roman" pitchFamily="18" charset="0"/>
                          <a:ea typeface="Calibri"/>
                          <a:cs typeface="Times New Roman" pitchFamily="18" charset="0"/>
                        </a:rPr>
                        <a:t>Основные направления расходования средств</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593181">
                <a:tc>
                  <a:txBody>
                    <a:bodyPr/>
                    <a:lstStyle/>
                    <a:p>
                      <a:pPr>
                        <a:lnSpc>
                          <a:spcPct val="115000"/>
                        </a:lnSpc>
                        <a:spcAft>
                          <a:spcPts val="0"/>
                        </a:spcAft>
                      </a:pPr>
                      <a:r>
                        <a:rPr lang="ru-RU" sz="1400" dirty="0" smtClean="0">
                          <a:latin typeface="Times New Roman" pitchFamily="18" charset="0"/>
                          <a:ea typeface="Times New Roman"/>
                          <a:cs typeface="Times New Roman" pitchFamily="18" charset="0"/>
                        </a:rPr>
                        <a:t>Подпрограмма «Забота о семьях и детях, пожилых людях, инвалидах и гражданах, попавших в трудную жизненную ситуацию»</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600" dirty="0" smtClean="0">
                          <a:latin typeface="Times New Roman" pitchFamily="18" charset="0"/>
                          <a:ea typeface="Calibri"/>
                          <a:cs typeface="Times New Roman" pitchFamily="18" charset="0"/>
                        </a:rPr>
                        <a:t>137 060,8</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400" dirty="0" smtClean="0">
                          <a:latin typeface="Times New Roman" pitchFamily="18" charset="0"/>
                          <a:ea typeface="Calibri"/>
                          <a:cs typeface="Times New Roman" pitchFamily="18" charset="0"/>
                        </a:rPr>
                        <a:t>1. Повышение уровня жизни семей с несовершеннолетними детьми, пожилых людей, инвалидов и граждан, попавших в трудную жизненную ситуацию – социальные выплаты, материальная помощь.</a:t>
                      </a:r>
                    </a:p>
                    <a:p>
                      <a:pPr>
                        <a:lnSpc>
                          <a:spcPct val="115000"/>
                        </a:lnSpc>
                        <a:spcAft>
                          <a:spcPts val="0"/>
                        </a:spcAft>
                      </a:pPr>
                      <a:r>
                        <a:rPr lang="ru-RU" sz="1400" dirty="0" smtClean="0">
                          <a:latin typeface="Times New Roman" pitchFamily="18" charset="0"/>
                          <a:ea typeface="Calibri"/>
                          <a:cs typeface="Times New Roman" pitchFamily="18" charset="0"/>
                        </a:rPr>
                        <a:t>2. Меры социальной поддержки детей-сирот и детей, оставшихся без попечения родителей.</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889769">
                <a:tc>
                  <a:txBody>
                    <a:bodyPr/>
                    <a:lstStyle/>
                    <a:p>
                      <a:pPr>
                        <a:lnSpc>
                          <a:spcPct val="115000"/>
                        </a:lnSpc>
                        <a:spcAft>
                          <a:spcPts val="0"/>
                        </a:spcAft>
                      </a:pPr>
                      <a:r>
                        <a:rPr lang="ru-RU" sz="1400" dirty="0" smtClean="0">
                          <a:latin typeface="Times New Roman" pitchFamily="18" charset="0"/>
                          <a:ea typeface="Times New Roman"/>
                          <a:cs typeface="Times New Roman" pitchFamily="18" charset="0"/>
                        </a:rPr>
                        <a:t>Подпрограмма «Поддержание качества жизни отдельных категорий граждан с применением адресного подхода»</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600" dirty="0" smtClean="0">
                          <a:latin typeface="Times New Roman" pitchFamily="18" charset="0"/>
                          <a:ea typeface="Calibri"/>
                          <a:cs typeface="Times New Roman" pitchFamily="18" charset="0"/>
                        </a:rPr>
                        <a:t>50 161,0</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400" dirty="0" smtClean="0">
                          <a:latin typeface="Times New Roman" pitchFamily="18" charset="0"/>
                          <a:ea typeface="Calibri"/>
                          <a:cs typeface="Times New Roman" pitchFamily="18" charset="0"/>
                        </a:rPr>
                        <a:t>1. Ежемесячная   выплата  пенсии за выслугу лет лицам, замещавшим муниципальные должности.</a:t>
                      </a:r>
                    </a:p>
                    <a:p>
                      <a:pPr>
                        <a:lnSpc>
                          <a:spcPct val="115000"/>
                        </a:lnSpc>
                        <a:spcAft>
                          <a:spcPts val="0"/>
                        </a:spcAft>
                      </a:pPr>
                      <a:r>
                        <a:rPr lang="ru-RU" sz="1400" dirty="0" smtClean="0">
                          <a:latin typeface="Times New Roman" pitchFamily="18" charset="0"/>
                          <a:ea typeface="Calibri"/>
                          <a:cs typeface="Times New Roman" pitchFamily="18" charset="0"/>
                        </a:rPr>
                        <a:t>2. Ежемесячная денежная выплата гражданам, удостоенным звания «Почетный гражданин Всеволожского района».</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32226">
                <a:tc>
                  <a:txBody>
                    <a:bodyPr/>
                    <a:lstStyle/>
                    <a:p>
                      <a:pPr>
                        <a:lnSpc>
                          <a:spcPct val="115000"/>
                        </a:lnSpc>
                        <a:spcAft>
                          <a:spcPts val="0"/>
                        </a:spcAft>
                      </a:pPr>
                      <a:r>
                        <a:rPr lang="ru-RU" sz="1600" b="1" dirty="0">
                          <a:latin typeface="Times New Roman" pitchFamily="18" charset="0"/>
                          <a:ea typeface="Calibri"/>
                          <a:cs typeface="Times New Roman" pitchFamily="18" charset="0"/>
                        </a:rPr>
                        <a:t>Итого</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600" b="1" baseline="0" dirty="0" smtClean="0">
                          <a:latin typeface="Times New Roman"/>
                        </a:rPr>
                        <a:t>187 221,8</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6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7884368" y="991761"/>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Выноска 1 (с границей) 25"/>
          <p:cNvSpPr/>
          <p:nvPr/>
        </p:nvSpPr>
        <p:spPr>
          <a:xfrm flipH="1">
            <a:off x="6105434" y="1700808"/>
            <a:ext cx="936104" cy="216024"/>
          </a:xfrm>
          <a:prstGeom prst="accentCallout1">
            <a:avLst>
              <a:gd name="adj1" fmla="val 18750"/>
              <a:gd name="adj2" fmla="val -8333"/>
              <a:gd name="adj3" fmla="val 126242"/>
              <a:gd name="adj4" fmla="val -38967"/>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8" name="Диаграмма 7"/>
          <p:cNvGraphicFramePr/>
          <p:nvPr/>
        </p:nvGraphicFramePr>
        <p:xfrm>
          <a:off x="1547664" y="5085184"/>
          <a:ext cx="7139136" cy="1080120"/>
        </p:xfrm>
        <a:graphic>
          <a:graphicData uri="http://schemas.openxmlformats.org/drawingml/2006/chart">
            <c:chart xmlns:c="http://schemas.openxmlformats.org/drawingml/2006/chart" xmlns:r="http://schemas.openxmlformats.org/officeDocument/2006/relationships" r:id="rId2"/>
          </a:graphicData>
        </a:graphic>
      </p:graphicFrame>
      <p:sp>
        <p:nvSpPr>
          <p:cNvPr id="17" name="Выноска 1 (с границей) 16"/>
          <p:cNvSpPr/>
          <p:nvPr/>
        </p:nvSpPr>
        <p:spPr>
          <a:xfrm>
            <a:off x="2048950" y="1700808"/>
            <a:ext cx="936104" cy="216024"/>
          </a:xfrm>
          <a:prstGeom prst="accentCallout1">
            <a:avLst>
              <a:gd name="adj1" fmla="val 18750"/>
              <a:gd name="adj2" fmla="val -8333"/>
              <a:gd name="adj3" fmla="val 126242"/>
              <a:gd name="adj4" fmla="val -38967"/>
            </a:avLst>
          </a:prstGeom>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827584" y="-2738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Доля расходов по подпрограммам в общей сумме</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расходов по муниципальной программе</a:t>
            </a:r>
          </a:p>
        </p:txBody>
      </p:sp>
      <p:graphicFrame>
        <p:nvGraphicFramePr>
          <p:cNvPr id="5" name="Диаграмма 4"/>
          <p:cNvGraphicFramePr/>
          <p:nvPr/>
        </p:nvGraphicFramePr>
        <p:xfrm>
          <a:off x="899592" y="1196752"/>
          <a:ext cx="8208912" cy="144016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2649392" y="2958043"/>
            <a:ext cx="4082848" cy="830997"/>
          </a:xfrm>
          <a:prstGeom prst="rect">
            <a:avLst/>
          </a:prstGeom>
          <a:noFill/>
        </p:spPr>
        <p:txBody>
          <a:bodyPr wrap="none" rtlCol="0">
            <a:spAutoFit/>
          </a:bodyPr>
          <a:lstStyle/>
          <a:p>
            <a:pPr algn="ctr"/>
            <a:r>
              <a:rPr lang="ru-RU" sz="1600" b="1" dirty="0" smtClean="0"/>
              <a:t>Забота о семьях и детях,</a:t>
            </a:r>
            <a:endParaRPr lang="en-US" sz="1600" b="1" dirty="0" smtClean="0"/>
          </a:p>
          <a:p>
            <a:pPr algn="ctr"/>
            <a:r>
              <a:rPr lang="ru-RU" sz="1600" b="1" dirty="0" smtClean="0"/>
              <a:t> пожилых людях, инвалидах и гражданах,</a:t>
            </a:r>
            <a:endParaRPr lang="en-US" sz="1600" b="1" dirty="0" smtClean="0"/>
          </a:p>
          <a:p>
            <a:pPr algn="ctr"/>
            <a:r>
              <a:rPr lang="ru-RU" sz="1600" b="1" dirty="0" smtClean="0"/>
              <a:t> попавших в трудную жизненную ситуацию</a:t>
            </a:r>
            <a:endParaRPr lang="ru-RU" sz="1600" b="1" dirty="0"/>
          </a:p>
        </p:txBody>
      </p:sp>
      <p:sp>
        <p:nvSpPr>
          <p:cNvPr id="12" name="TextBox 11"/>
          <p:cNvSpPr txBox="1"/>
          <p:nvPr/>
        </p:nvSpPr>
        <p:spPr>
          <a:xfrm>
            <a:off x="3059832" y="3933056"/>
            <a:ext cx="3404971" cy="830997"/>
          </a:xfrm>
          <a:prstGeom prst="rect">
            <a:avLst/>
          </a:prstGeom>
          <a:noFill/>
        </p:spPr>
        <p:txBody>
          <a:bodyPr wrap="none" rtlCol="0">
            <a:spAutoFit/>
          </a:bodyPr>
          <a:lstStyle/>
          <a:p>
            <a:pPr algn="ctr"/>
            <a:r>
              <a:rPr lang="ru-RU" sz="1600" b="1" dirty="0" smtClean="0"/>
              <a:t>Поддержание качества жизни</a:t>
            </a:r>
            <a:endParaRPr lang="en-US" sz="1600" b="1" dirty="0" smtClean="0"/>
          </a:p>
          <a:p>
            <a:pPr algn="ctr"/>
            <a:r>
              <a:rPr lang="ru-RU" sz="1600" b="1" dirty="0" smtClean="0"/>
              <a:t>отдельных категорий граждан</a:t>
            </a:r>
            <a:endParaRPr lang="en-US" sz="1600" b="1" dirty="0" smtClean="0"/>
          </a:p>
          <a:p>
            <a:pPr algn="ctr"/>
            <a:r>
              <a:rPr lang="ru-RU" sz="1600" b="1" dirty="0" smtClean="0"/>
              <a:t>с применением адресного подхода</a:t>
            </a:r>
            <a:endParaRPr lang="ru-RU" sz="1600" b="1" dirty="0"/>
          </a:p>
        </p:txBody>
      </p:sp>
      <p:grpSp>
        <p:nvGrpSpPr>
          <p:cNvPr id="3" name="Группа 21"/>
          <p:cNvGrpSpPr/>
          <p:nvPr/>
        </p:nvGrpSpPr>
        <p:grpSpPr>
          <a:xfrm>
            <a:off x="7596336" y="1888257"/>
            <a:ext cx="1332094" cy="369332"/>
            <a:chOff x="7596336" y="1528217"/>
            <a:chExt cx="1332094" cy="369332"/>
          </a:xfrm>
        </p:grpSpPr>
        <p:sp>
          <p:nvSpPr>
            <p:cNvPr id="20" name="Равно 19"/>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1" name="TextBox 20"/>
            <p:cNvSpPr txBox="1"/>
            <p:nvPr/>
          </p:nvSpPr>
          <p:spPr>
            <a:xfrm>
              <a:off x="7865318" y="1528217"/>
              <a:ext cx="1063112" cy="369332"/>
            </a:xfrm>
            <a:prstGeom prst="rect">
              <a:avLst/>
            </a:prstGeom>
            <a:noFill/>
          </p:spPr>
          <p:txBody>
            <a:bodyPr wrap="none" rtlCol="0">
              <a:spAutoFit/>
            </a:bodyPr>
            <a:lstStyle/>
            <a:p>
              <a:r>
                <a:rPr lang="ru-RU" b="1" dirty="0" smtClean="0"/>
                <a:t>137060,8</a:t>
              </a:r>
              <a:endParaRPr lang="ru-RU" sz="2000" b="1" dirty="0"/>
            </a:p>
          </p:txBody>
        </p:sp>
      </p:grpSp>
      <p:grpSp>
        <p:nvGrpSpPr>
          <p:cNvPr id="10" name="Группа 28"/>
          <p:cNvGrpSpPr/>
          <p:nvPr/>
        </p:nvGrpSpPr>
        <p:grpSpPr>
          <a:xfrm>
            <a:off x="7596336" y="5435932"/>
            <a:ext cx="1215075" cy="369332"/>
            <a:chOff x="7596336" y="1528217"/>
            <a:chExt cx="1215075" cy="369332"/>
          </a:xfrm>
        </p:grpSpPr>
        <p:sp>
          <p:nvSpPr>
            <p:cNvPr id="30" name="Равно 29"/>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1" name="TextBox 30"/>
            <p:cNvSpPr txBox="1"/>
            <p:nvPr/>
          </p:nvSpPr>
          <p:spPr>
            <a:xfrm>
              <a:off x="7865318" y="1528217"/>
              <a:ext cx="946093" cy="369332"/>
            </a:xfrm>
            <a:prstGeom prst="rect">
              <a:avLst/>
            </a:prstGeom>
            <a:noFill/>
          </p:spPr>
          <p:txBody>
            <a:bodyPr wrap="none" rtlCol="0">
              <a:spAutoFit/>
            </a:bodyPr>
            <a:lstStyle/>
            <a:p>
              <a:r>
                <a:rPr lang="ru-RU" b="1" dirty="0" smtClean="0"/>
                <a:t>50161,0</a:t>
              </a:r>
              <a:endParaRPr lang="ru-RU" sz="2000" b="1" dirty="0"/>
            </a:p>
          </p:txBody>
        </p:sp>
      </p:grpSp>
      <p:sp>
        <p:nvSpPr>
          <p:cNvPr id="38" name="TextBox 37"/>
          <p:cNvSpPr txBox="1"/>
          <p:nvPr/>
        </p:nvSpPr>
        <p:spPr>
          <a:xfrm>
            <a:off x="2987824" y="6135687"/>
            <a:ext cx="3528392" cy="461665"/>
          </a:xfrm>
          <a:prstGeom prst="rect">
            <a:avLst/>
          </a:prstGeom>
          <a:noFill/>
        </p:spPr>
        <p:txBody>
          <a:bodyPr wrap="square" rtlCol="0">
            <a:spAutoFit/>
          </a:bodyPr>
          <a:lstStyle/>
          <a:p>
            <a:r>
              <a:rPr lang="ru-RU"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Всего 187221,8 тыс. руб.</a:t>
            </a:r>
            <a:endParaRPr lang="ru-RU"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6" name="Стрелка вверх 15"/>
          <p:cNvSpPr/>
          <p:nvPr/>
        </p:nvSpPr>
        <p:spPr>
          <a:xfrm>
            <a:off x="3995936" y="2420888"/>
            <a:ext cx="1368152" cy="504056"/>
          </a:xfrm>
          <a:prstGeom prst="up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ru-RU"/>
          </a:p>
        </p:txBody>
      </p:sp>
      <p:sp>
        <p:nvSpPr>
          <p:cNvPr id="18" name="Стрелка вверх 17"/>
          <p:cNvSpPr/>
          <p:nvPr/>
        </p:nvSpPr>
        <p:spPr>
          <a:xfrm flipV="1">
            <a:off x="3995936" y="4797152"/>
            <a:ext cx="1368152" cy="504056"/>
          </a:xfrm>
          <a:prstGeom prst="up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ru-RU"/>
          </a:p>
        </p:txBody>
      </p:sp>
    </p:spTree>
  </p:cSld>
  <p:clrMapOvr>
    <a:masterClrMapping/>
  </p:clrMapOvr>
  <p:transition spd="slow">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«Развитие физической культуры</a:t>
            </a: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и спорта  Всеволожского муниципального района</a:t>
            </a: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Ленинградской области на 2021-2025 годы»</a:t>
            </a:r>
          </a:p>
        </p:txBody>
      </p:sp>
      <p:graphicFrame>
        <p:nvGraphicFramePr>
          <p:cNvPr id="39" name="Таблица 38"/>
          <p:cNvGraphicFramePr>
            <a:graphicFrameLocks noGrp="1"/>
          </p:cNvGraphicFramePr>
          <p:nvPr/>
        </p:nvGraphicFramePr>
        <p:xfrm>
          <a:off x="323528" y="1196752"/>
          <a:ext cx="8424936" cy="5417491"/>
        </p:xfrm>
        <a:graphic>
          <a:graphicData uri="http://schemas.openxmlformats.org/drawingml/2006/table">
            <a:tbl>
              <a:tblPr/>
              <a:tblGrid>
                <a:gridCol w="2242699"/>
                <a:gridCol w="1534448"/>
                <a:gridCol w="4647789"/>
              </a:tblGrid>
              <a:tr h="664452">
                <a:tc>
                  <a:txBody>
                    <a:bodyPr/>
                    <a:lstStyle/>
                    <a:p>
                      <a:pPr algn="ctr">
                        <a:lnSpc>
                          <a:spcPct val="115000"/>
                        </a:lnSpc>
                        <a:spcAft>
                          <a:spcPts val="0"/>
                        </a:spcAft>
                      </a:pPr>
                      <a:r>
                        <a:rPr lang="ru-RU" sz="1400" b="1" dirty="0" smtClean="0">
                          <a:latin typeface="Times New Roman" pitchFamily="18" charset="0"/>
                          <a:ea typeface="Calibri"/>
                          <a:cs typeface="Times New Roman" pitchFamily="18" charset="0"/>
                        </a:rPr>
                        <a:t>Наименование </a:t>
                      </a:r>
                      <a:r>
                        <a:rPr lang="ru-RU" sz="1400" b="1" dirty="0">
                          <a:latin typeface="Times New Roman" pitchFamily="18" charset="0"/>
                          <a:ea typeface="Calibri"/>
                          <a:cs typeface="Times New Roman" pitchFamily="18" charset="0"/>
                        </a:rPr>
                        <a:t>подпрограммы</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Исполнено в 2021 году</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Основные направления расходования средств</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593181">
                <a:tc>
                  <a:txBody>
                    <a:bodyPr/>
                    <a:lstStyle/>
                    <a:p>
                      <a:pPr>
                        <a:lnSpc>
                          <a:spcPct val="115000"/>
                        </a:lnSpc>
                        <a:spcAft>
                          <a:spcPts val="0"/>
                        </a:spcAft>
                      </a:pPr>
                      <a:r>
                        <a:rPr lang="ru-RU" sz="1200" dirty="0" smtClean="0">
                          <a:latin typeface="Times New Roman" pitchFamily="18" charset="0"/>
                          <a:ea typeface="Times New Roman"/>
                          <a:cs typeface="Times New Roman" pitchFamily="18" charset="0"/>
                        </a:rPr>
                        <a:t>Подпрограмма «Развитие физической культуры и спорта  Всеволожского муниципального района Ленинградской области»</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554 789,4</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smtClean="0">
                          <a:latin typeface="Times New Roman" pitchFamily="18" charset="0"/>
                          <a:ea typeface="Calibri"/>
                          <a:cs typeface="Times New Roman" pitchFamily="18" charset="0"/>
                        </a:rPr>
                        <a:t>1.Обеспечение деятельности МАУ «Всеволожский центр физической культуры и спорта» и МБУ «Всеволожская спортивная школа Олимпийского резерва» - оплата труда, коммунальные услуги, аренда спортивных залов и сооружений, приобретение спортивного оборудования и инвентаря.</a:t>
                      </a:r>
                    </a:p>
                    <a:p>
                      <a:pPr>
                        <a:lnSpc>
                          <a:spcPct val="115000"/>
                        </a:lnSpc>
                        <a:spcAft>
                          <a:spcPts val="0"/>
                        </a:spcAft>
                      </a:pPr>
                      <a:r>
                        <a:rPr lang="ru-RU" sz="1200" dirty="0" smtClean="0">
                          <a:latin typeface="Times New Roman" pitchFamily="18" charset="0"/>
                          <a:ea typeface="Calibri"/>
                          <a:cs typeface="Times New Roman" pitchFamily="18" charset="0"/>
                        </a:rPr>
                        <a:t>2. Организация и проведение физкультурных и спортивных мероприятий.</a:t>
                      </a:r>
                    </a:p>
                    <a:p>
                      <a:pPr>
                        <a:lnSpc>
                          <a:spcPct val="115000"/>
                        </a:lnSpc>
                        <a:spcAft>
                          <a:spcPts val="0"/>
                        </a:spcAft>
                      </a:pPr>
                      <a:r>
                        <a:rPr lang="ru-RU" sz="1200" dirty="0" smtClean="0">
                          <a:latin typeface="Times New Roman" pitchFamily="18" charset="0"/>
                          <a:ea typeface="Calibri"/>
                          <a:cs typeface="Times New Roman" pitchFamily="18" charset="0"/>
                        </a:rPr>
                        <a:t>3. Участие спортсменов и сборных команд Всеволожского муниципального района в официальных региональных, межрегиональных, Всероссийских и Международных физкультурных мероприятиях и спортивных мероприятиях.</a:t>
                      </a:r>
                    </a:p>
                    <a:p>
                      <a:pPr>
                        <a:lnSpc>
                          <a:spcPct val="115000"/>
                        </a:lnSpc>
                        <a:spcAft>
                          <a:spcPts val="0"/>
                        </a:spcAft>
                      </a:pPr>
                      <a:r>
                        <a:rPr lang="ru-RU" sz="1200" dirty="0" smtClean="0">
                          <a:latin typeface="Times New Roman" pitchFamily="18" charset="0"/>
                          <a:ea typeface="Calibri"/>
                          <a:cs typeface="Times New Roman" pitchFamily="18" charset="0"/>
                        </a:rPr>
                        <a:t>4. Содержание открытых катков, устройство и эксплуатация лыжных трасс для массового катания.</a:t>
                      </a:r>
                    </a:p>
                    <a:p>
                      <a:pPr>
                        <a:lnSpc>
                          <a:spcPct val="115000"/>
                        </a:lnSpc>
                        <a:spcAft>
                          <a:spcPts val="0"/>
                        </a:spcAft>
                      </a:pPr>
                      <a:r>
                        <a:rPr lang="ru-RU" sz="1200" dirty="0" smtClean="0">
                          <a:latin typeface="Times New Roman" pitchFamily="18" charset="0"/>
                          <a:ea typeface="Calibri"/>
                          <a:cs typeface="Times New Roman" pitchFamily="18" charset="0"/>
                        </a:rPr>
                        <a:t>5. Стипендии главы администрации МО "Всеволожский муниципальный район" ЛО по физической культуре и спорту.</a:t>
                      </a:r>
                    </a:p>
                    <a:p>
                      <a:pPr>
                        <a:lnSpc>
                          <a:spcPct val="115000"/>
                        </a:lnSpc>
                        <a:spcAft>
                          <a:spcPts val="0"/>
                        </a:spcAft>
                      </a:pPr>
                      <a:r>
                        <a:rPr lang="ru-RU" sz="1200" dirty="0" smtClean="0">
                          <a:latin typeface="Times New Roman" pitchFamily="18" charset="0"/>
                          <a:ea typeface="Calibri"/>
                          <a:cs typeface="Times New Roman" pitchFamily="18" charset="0"/>
                        </a:rPr>
                        <a:t>6. Строительство и ремонт объектов для организации физической культуры и спорта,  ремонт учреждений физической культуры и спорта. </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679391">
                <a:tc>
                  <a:txBody>
                    <a:bodyPr/>
                    <a:lstStyle/>
                    <a:p>
                      <a:pPr>
                        <a:lnSpc>
                          <a:spcPct val="115000"/>
                        </a:lnSpc>
                        <a:spcAft>
                          <a:spcPts val="0"/>
                        </a:spcAft>
                      </a:pPr>
                      <a:r>
                        <a:rPr lang="ru-RU" sz="1200" dirty="0" smtClean="0">
                          <a:latin typeface="Times New Roman" pitchFamily="18" charset="0"/>
                          <a:ea typeface="Times New Roman"/>
                          <a:cs typeface="Times New Roman" pitchFamily="18" charset="0"/>
                        </a:rPr>
                        <a:t>Подпрограмма «Реализация образовательных программ дополнительного образования»</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2 713,0</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smtClean="0">
                          <a:latin typeface="Times New Roman" pitchFamily="18" charset="0"/>
                          <a:ea typeface="Calibri"/>
                          <a:cs typeface="Times New Roman" pitchFamily="18" charset="0"/>
                        </a:rPr>
                        <a:t>Реализация образовательных программ дополнительного образования.</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32">
                <a:tc>
                  <a:txBody>
                    <a:bodyPr/>
                    <a:lstStyle/>
                    <a:p>
                      <a:pPr>
                        <a:lnSpc>
                          <a:spcPct val="115000"/>
                        </a:lnSpc>
                        <a:spcAft>
                          <a:spcPts val="0"/>
                        </a:spcAft>
                      </a:pPr>
                      <a:r>
                        <a:rPr lang="ru-RU" sz="1400" b="1" dirty="0">
                          <a:latin typeface="Times New Roman" pitchFamily="18" charset="0"/>
                          <a:ea typeface="Calibri"/>
                          <a:cs typeface="Times New Roman" pitchFamily="18" charset="0"/>
                        </a:rPr>
                        <a:t>Итого</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baseline="0" dirty="0" smtClean="0">
                          <a:latin typeface="Times New Roman"/>
                        </a:rPr>
                        <a:t>557 502,4</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7988175" y="918245"/>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Диаграмма 7"/>
          <p:cNvGraphicFramePr/>
          <p:nvPr/>
        </p:nvGraphicFramePr>
        <p:xfrm>
          <a:off x="1547665" y="4725144"/>
          <a:ext cx="6639406" cy="1080120"/>
        </p:xfrm>
        <a:graphic>
          <a:graphicData uri="http://schemas.openxmlformats.org/drawingml/2006/chart">
            <c:chart xmlns:c="http://schemas.openxmlformats.org/drawingml/2006/chart" xmlns:r="http://schemas.openxmlformats.org/officeDocument/2006/relationships" r:id="rId2"/>
          </a:graphicData>
        </a:graphic>
      </p:graphicFrame>
      <p:sp>
        <p:nvSpPr>
          <p:cNvPr id="2" name="Заголовок 1"/>
          <p:cNvSpPr>
            <a:spLocks noGrp="1"/>
          </p:cNvSpPr>
          <p:nvPr>
            <p:ph type="title"/>
          </p:nvPr>
        </p:nvSpPr>
        <p:spPr>
          <a:xfrm>
            <a:off x="827584" y="-2738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Доля расходов по подпрограммам в общей сумме</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расходов по муниципальной программе</a:t>
            </a:r>
          </a:p>
        </p:txBody>
      </p:sp>
      <p:graphicFrame>
        <p:nvGraphicFramePr>
          <p:cNvPr id="5" name="Диаграмма 4"/>
          <p:cNvGraphicFramePr/>
          <p:nvPr/>
        </p:nvGraphicFramePr>
        <p:xfrm>
          <a:off x="899592" y="1196752"/>
          <a:ext cx="8208912" cy="144016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2774938" y="3090446"/>
            <a:ext cx="3831755" cy="338554"/>
          </a:xfrm>
          <a:prstGeom prst="rect">
            <a:avLst/>
          </a:prstGeom>
          <a:noFill/>
        </p:spPr>
        <p:txBody>
          <a:bodyPr wrap="none" rtlCol="0">
            <a:spAutoFit/>
          </a:bodyPr>
          <a:lstStyle/>
          <a:p>
            <a:pPr algn="ctr"/>
            <a:r>
              <a:rPr lang="ru-RU" sz="1600" b="1" dirty="0" smtClean="0"/>
              <a:t>Развитие физической культуры и спорта </a:t>
            </a:r>
            <a:endParaRPr lang="ru-RU" sz="1600" b="1" dirty="0"/>
          </a:p>
        </p:txBody>
      </p:sp>
      <p:sp>
        <p:nvSpPr>
          <p:cNvPr id="12" name="TextBox 11"/>
          <p:cNvSpPr txBox="1"/>
          <p:nvPr/>
        </p:nvSpPr>
        <p:spPr>
          <a:xfrm>
            <a:off x="2256311" y="3789040"/>
            <a:ext cx="5012013" cy="338554"/>
          </a:xfrm>
          <a:prstGeom prst="rect">
            <a:avLst/>
          </a:prstGeom>
          <a:noFill/>
        </p:spPr>
        <p:txBody>
          <a:bodyPr wrap="none" rtlCol="0">
            <a:spAutoFit/>
          </a:bodyPr>
          <a:lstStyle/>
          <a:p>
            <a:pPr algn="ctr"/>
            <a:r>
              <a:rPr lang="ru-RU" sz="1600" b="1" dirty="0" smtClean="0"/>
              <a:t>Реализация программ дополнительного образования</a:t>
            </a:r>
            <a:endParaRPr lang="ru-RU" sz="1600" b="1" dirty="0"/>
          </a:p>
        </p:txBody>
      </p:sp>
      <p:grpSp>
        <p:nvGrpSpPr>
          <p:cNvPr id="3" name="Группа 21"/>
          <p:cNvGrpSpPr/>
          <p:nvPr/>
        </p:nvGrpSpPr>
        <p:grpSpPr>
          <a:xfrm>
            <a:off x="7596336" y="1888257"/>
            <a:ext cx="1332094" cy="369332"/>
            <a:chOff x="7596336" y="1528217"/>
            <a:chExt cx="1332094" cy="369332"/>
          </a:xfrm>
        </p:grpSpPr>
        <p:sp>
          <p:nvSpPr>
            <p:cNvPr id="20" name="Равно 19"/>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1" name="TextBox 20"/>
            <p:cNvSpPr txBox="1"/>
            <p:nvPr/>
          </p:nvSpPr>
          <p:spPr>
            <a:xfrm>
              <a:off x="7865318" y="1528217"/>
              <a:ext cx="1063112" cy="369332"/>
            </a:xfrm>
            <a:prstGeom prst="rect">
              <a:avLst/>
            </a:prstGeom>
            <a:noFill/>
          </p:spPr>
          <p:txBody>
            <a:bodyPr wrap="none" rtlCol="0">
              <a:spAutoFit/>
            </a:bodyPr>
            <a:lstStyle/>
            <a:p>
              <a:r>
                <a:rPr lang="ru-RU" b="1" dirty="0" smtClean="0"/>
                <a:t>554789,4</a:t>
              </a:r>
              <a:endParaRPr lang="ru-RU" sz="2000" b="1" dirty="0"/>
            </a:p>
          </p:txBody>
        </p:sp>
      </p:grpSp>
      <p:grpSp>
        <p:nvGrpSpPr>
          <p:cNvPr id="4" name="Группа 28"/>
          <p:cNvGrpSpPr/>
          <p:nvPr/>
        </p:nvGrpSpPr>
        <p:grpSpPr>
          <a:xfrm>
            <a:off x="7596336" y="5075892"/>
            <a:ext cx="1098055" cy="369332"/>
            <a:chOff x="7596336" y="1528217"/>
            <a:chExt cx="1098055" cy="369332"/>
          </a:xfrm>
        </p:grpSpPr>
        <p:sp>
          <p:nvSpPr>
            <p:cNvPr id="30" name="Равно 29"/>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1" name="TextBox 30"/>
            <p:cNvSpPr txBox="1"/>
            <p:nvPr/>
          </p:nvSpPr>
          <p:spPr>
            <a:xfrm>
              <a:off x="7865318" y="1528217"/>
              <a:ext cx="829073" cy="369332"/>
            </a:xfrm>
            <a:prstGeom prst="rect">
              <a:avLst/>
            </a:prstGeom>
            <a:noFill/>
          </p:spPr>
          <p:txBody>
            <a:bodyPr wrap="none" rtlCol="0">
              <a:spAutoFit/>
            </a:bodyPr>
            <a:lstStyle/>
            <a:p>
              <a:r>
                <a:rPr lang="ru-RU" b="1" dirty="0" smtClean="0"/>
                <a:t>2713,0</a:t>
              </a:r>
              <a:endParaRPr lang="ru-RU" sz="2000" b="1" dirty="0"/>
            </a:p>
          </p:txBody>
        </p:sp>
      </p:grpSp>
      <p:sp>
        <p:nvSpPr>
          <p:cNvPr id="38" name="TextBox 37"/>
          <p:cNvSpPr txBox="1"/>
          <p:nvPr/>
        </p:nvSpPr>
        <p:spPr>
          <a:xfrm>
            <a:off x="3059832" y="6135687"/>
            <a:ext cx="3528392" cy="461665"/>
          </a:xfrm>
          <a:prstGeom prst="rect">
            <a:avLst/>
          </a:prstGeom>
          <a:noFill/>
        </p:spPr>
        <p:txBody>
          <a:bodyPr wrap="square" rtlCol="0">
            <a:spAutoFit/>
          </a:bodyPr>
          <a:lstStyle/>
          <a:p>
            <a:r>
              <a:rPr lang="ru-RU"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Всего 557502,4  тыс. руб.</a:t>
            </a:r>
            <a:endParaRPr lang="ru-RU"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6" name="Стрелка вверх 15"/>
          <p:cNvSpPr/>
          <p:nvPr/>
        </p:nvSpPr>
        <p:spPr>
          <a:xfrm>
            <a:off x="3995936" y="2420888"/>
            <a:ext cx="1368152" cy="504056"/>
          </a:xfrm>
          <a:prstGeom prst="up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ru-RU"/>
          </a:p>
        </p:txBody>
      </p:sp>
      <p:sp>
        <p:nvSpPr>
          <p:cNvPr id="18" name="Стрелка вверх 17"/>
          <p:cNvSpPr/>
          <p:nvPr/>
        </p:nvSpPr>
        <p:spPr>
          <a:xfrm flipV="1">
            <a:off x="3995936" y="4365104"/>
            <a:ext cx="1368152" cy="504056"/>
          </a:xfrm>
          <a:prstGeom prst="up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ru-RU"/>
          </a:p>
        </p:txBody>
      </p:sp>
    </p:spTree>
  </p:cSld>
  <p:clrMapOvr>
    <a:masterClrMapping/>
  </p:clrMapOvr>
  <p:transition spd="slow">
    <p:zo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«Безопасность в муниципальном</a:t>
            </a: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образовании "Всеволожский муниципальный район»</a:t>
            </a: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на 2021-2025 годы»</a:t>
            </a:r>
          </a:p>
        </p:txBody>
      </p:sp>
      <p:graphicFrame>
        <p:nvGraphicFramePr>
          <p:cNvPr id="4" name="Таблица 3"/>
          <p:cNvGraphicFramePr>
            <a:graphicFrameLocks noGrp="1"/>
          </p:cNvGraphicFramePr>
          <p:nvPr/>
        </p:nvGraphicFramePr>
        <p:xfrm>
          <a:off x="395536" y="1268761"/>
          <a:ext cx="8496944" cy="4653446"/>
        </p:xfrm>
        <a:graphic>
          <a:graphicData uri="http://schemas.openxmlformats.org/drawingml/2006/table">
            <a:tbl>
              <a:tblPr/>
              <a:tblGrid>
                <a:gridCol w="3483597"/>
                <a:gridCol w="1384934"/>
                <a:gridCol w="3628413"/>
              </a:tblGrid>
              <a:tr h="630212">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Наименование мероприятий</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Исполнено в 2021 году</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Основные направления расходования средств</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843918">
                <a:tc>
                  <a:txBody>
                    <a:bodyPr/>
                    <a:lstStyle/>
                    <a:p>
                      <a:pPr>
                        <a:lnSpc>
                          <a:spcPct val="115000"/>
                        </a:lnSpc>
                        <a:spcAft>
                          <a:spcPts val="0"/>
                        </a:spcAft>
                      </a:pPr>
                      <a:r>
                        <a:rPr lang="ru-RU" sz="1200">
                          <a:latin typeface="Times New Roman" pitchFamily="18" charset="0"/>
                          <a:ea typeface="Times New Roman"/>
                          <a:cs typeface="Times New Roman" pitchFamily="18" charset="0"/>
                        </a:rPr>
                        <a:t>Реализация мер по обеспечению общественного порядка на территории Всеволожского района</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25 350,9</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Calibri"/>
                          <a:cs typeface="Times New Roman" pitchFamily="18" charset="0"/>
                        </a:rPr>
                        <a:t>1.Обеспечение деятельности МКУ «Общественная безопасность и </a:t>
                      </a:r>
                      <a:r>
                        <a:rPr lang="ru-RU" sz="1200" dirty="0" err="1" smtClean="0">
                          <a:latin typeface="Times New Roman" pitchFamily="18" charset="0"/>
                          <a:ea typeface="Calibri"/>
                          <a:cs typeface="Times New Roman" pitchFamily="18" charset="0"/>
                        </a:rPr>
                        <a:t>правозащита</a:t>
                      </a:r>
                      <a:r>
                        <a:rPr lang="ru-RU" sz="1200" dirty="0">
                          <a:latin typeface="Times New Roman" pitchFamily="18" charset="0"/>
                          <a:ea typeface="Calibri"/>
                          <a:cs typeface="Times New Roman" pitchFamily="18" charset="0"/>
                        </a:rPr>
                        <a:t>» - оплата труда, текущие расходы.</a:t>
                      </a:r>
                    </a:p>
                    <a:p>
                      <a:pPr>
                        <a:lnSpc>
                          <a:spcPct val="115000"/>
                        </a:lnSpc>
                        <a:spcAft>
                          <a:spcPts val="0"/>
                        </a:spcAft>
                      </a:pPr>
                      <a:r>
                        <a:rPr lang="ru-RU" sz="1200" dirty="0">
                          <a:latin typeface="Times New Roman" pitchFamily="18" charset="0"/>
                          <a:ea typeface="Calibri"/>
                          <a:cs typeface="Times New Roman" pitchFamily="18" charset="0"/>
                        </a:rPr>
                        <a:t>2.Организация работы народных дружин.</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687838">
                <a:tc>
                  <a:txBody>
                    <a:bodyPr/>
                    <a:lstStyle/>
                    <a:p>
                      <a:pPr>
                        <a:lnSpc>
                          <a:spcPct val="115000"/>
                        </a:lnSpc>
                        <a:spcAft>
                          <a:spcPts val="0"/>
                        </a:spcAft>
                      </a:pPr>
                      <a:r>
                        <a:rPr lang="ru-RU" sz="1200">
                          <a:latin typeface="Times New Roman" pitchFamily="18" charset="0"/>
                          <a:ea typeface="Times New Roman"/>
                          <a:cs typeface="Times New Roman" pitchFamily="18" charset="0"/>
                        </a:rPr>
                        <a:t>Оказание услуг и (или) выполнение работ по расширению и (или) по эксплуатационно-техническому обслуживанию и восстановлению работоспособности местной системы оповещения (МСО) населения по сигналам гражданской обороны и о чрезвычайных ситуациях  в населенных пунктах МО "Всеволожский муниципальный район» ЛО.</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1 990,0</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Calibri"/>
                          <a:cs typeface="Times New Roman" pitchFamily="18" charset="0"/>
                        </a:rPr>
                        <a:t>Оплата работ по созданию местной системы оповещения населения.</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176373">
                <a:tc>
                  <a:txBody>
                    <a:bodyPr/>
                    <a:lstStyle/>
                    <a:p>
                      <a:pPr>
                        <a:lnSpc>
                          <a:spcPct val="115000"/>
                        </a:lnSpc>
                        <a:spcAft>
                          <a:spcPts val="0"/>
                        </a:spcAft>
                      </a:pPr>
                      <a:r>
                        <a:rPr lang="ru-RU" sz="1200">
                          <a:latin typeface="Times New Roman" pitchFamily="18" charset="0"/>
                          <a:ea typeface="Times New Roman"/>
                          <a:cs typeface="Times New Roman" pitchFamily="18" charset="0"/>
                        </a:rPr>
                        <a:t>Оказание услуг по выставлению выдвижного спасательного поста для обеспечения безопасности людей на водных объектах, охране их жизни и здоровья на территории МО "Всеволожский муниципальный район" ЛО.</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pitchFamily="18" charset="0"/>
                          <a:ea typeface="Calibri"/>
                          <a:cs typeface="Times New Roman" pitchFamily="18" charset="0"/>
                        </a:rPr>
                        <a:t>293,3</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Calibri"/>
                          <a:cs typeface="Times New Roman" pitchFamily="18" charset="0"/>
                        </a:rPr>
                        <a:t>Оплата оказания услуг по выставлению выдвижного спасательного поста для обеспечения безопасности людей на водных объектах, охране их жизни и здоровья на территории района.</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15105">
                <a:tc>
                  <a:txBody>
                    <a:bodyPr/>
                    <a:lstStyle/>
                    <a:p>
                      <a:pPr>
                        <a:lnSpc>
                          <a:spcPct val="115000"/>
                        </a:lnSpc>
                        <a:spcAft>
                          <a:spcPts val="0"/>
                        </a:spcAft>
                      </a:pPr>
                      <a:r>
                        <a:rPr lang="ru-RU" sz="1400" b="1">
                          <a:latin typeface="Times New Roman" pitchFamily="18" charset="0"/>
                          <a:ea typeface="Calibri"/>
                          <a:cs typeface="Times New Roman" pitchFamily="18" charset="0"/>
                        </a:rPr>
                        <a:t>Итого</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27 634,2</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5" name="TextBox 4"/>
          <p:cNvSpPr txBox="1"/>
          <p:nvPr/>
        </p:nvSpPr>
        <p:spPr>
          <a:xfrm>
            <a:off x="8045325" y="991761"/>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260648"/>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«Развитие дорожной</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инфраструктуры, повышение безопасности дорожного движения и</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организация транспортного обслуживания населения</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t>
            </a: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на территории</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муниципального образования «Всеволожский муниципальный</a:t>
            </a:r>
            <a: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район» Ленинградской области на 2021-2025 годы»</a:t>
            </a:r>
          </a:p>
        </p:txBody>
      </p:sp>
      <p:graphicFrame>
        <p:nvGraphicFramePr>
          <p:cNvPr id="5" name="Таблица 4"/>
          <p:cNvGraphicFramePr>
            <a:graphicFrameLocks noGrp="1"/>
          </p:cNvGraphicFramePr>
          <p:nvPr/>
        </p:nvGraphicFramePr>
        <p:xfrm>
          <a:off x="467544" y="1877131"/>
          <a:ext cx="8424936" cy="4144157"/>
        </p:xfrm>
        <a:graphic>
          <a:graphicData uri="http://schemas.openxmlformats.org/drawingml/2006/table">
            <a:tbl>
              <a:tblPr/>
              <a:tblGrid>
                <a:gridCol w="3312368"/>
                <a:gridCol w="1656184"/>
                <a:gridCol w="3456384"/>
              </a:tblGrid>
              <a:tr h="692815">
                <a:tc>
                  <a:txBody>
                    <a:bodyPr/>
                    <a:lstStyle/>
                    <a:p>
                      <a:pPr algn="ctr">
                        <a:lnSpc>
                          <a:spcPct val="115000"/>
                        </a:lnSpc>
                        <a:spcAft>
                          <a:spcPts val="0"/>
                        </a:spcAft>
                      </a:pPr>
                      <a:r>
                        <a:rPr lang="ru-RU" sz="1400" b="1" dirty="0">
                          <a:latin typeface="Times New Roman"/>
                          <a:ea typeface="Calibri"/>
                          <a:cs typeface="Times New Roman"/>
                        </a:rPr>
                        <a:t>Наименование мероприятий</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a:latin typeface="Times New Roman"/>
                          <a:ea typeface="Calibri"/>
                          <a:cs typeface="Times New Roman"/>
                        </a:rPr>
                        <a:t>Исполнено в 2021 году</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a:ea typeface="Calibri"/>
                          <a:cs typeface="Times New Roman"/>
                        </a:rPr>
                        <a:t>Основные направления расходования средств</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618501">
                <a:tc>
                  <a:txBody>
                    <a:bodyPr/>
                    <a:lstStyle/>
                    <a:p>
                      <a:pPr>
                        <a:lnSpc>
                          <a:spcPct val="115000"/>
                        </a:lnSpc>
                        <a:spcAft>
                          <a:spcPts val="0"/>
                        </a:spcAft>
                      </a:pPr>
                      <a:r>
                        <a:rPr lang="ru-RU" sz="1200">
                          <a:latin typeface="Times New Roman"/>
                          <a:ea typeface="Times New Roman"/>
                          <a:cs typeface="Times New Roman"/>
                        </a:rPr>
                        <a:t>Ремонт автомобильных дорог общего пользования местного значения вне границ населенных пунктов</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a:ea typeface="Calibri"/>
                          <a:cs typeface="Times New Roman"/>
                        </a:rPr>
                        <a:t>35 766,8</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a:ea typeface="Calibri"/>
                          <a:cs typeface="Times New Roman"/>
                        </a:rPr>
                        <a:t>Ремонт дорог и сооружений на них, ремонт асфальтового покрытия дорог на территории района.</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927749">
                <a:tc>
                  <a:txBody>
                    <a:bodyPr/>
                    <a:lstStyle/>
                    <a:p>
                      <a:pPr>
                        <a:lnSpc>
                          <a:spcPct val="115000"/>
                        </a:lnSpc>
                        <a:spcAft>
                          <a:spcPts val="0"/>
                        </a:spcAft>
                      </a:pPr>
                      <a:r>
                        <a:rPr lang="ru-RU" sz="1200">
                          <a:latin typeface="Times New Roman"/>
                          <a:ea typeface="Times New Roman"/>
                          <a:cs typeface="Times New Roman"/>
                        </a:rPr>
                        <a:t>Содержание и текущий ремонт автомобильных дорог общего пользования местного значения вне границ населенных пунктов</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a:ea typeface="Calibri"/>
                          <a:cs typeface="Times New Roman"/>
                        </a:rPr>
                        <a:t>5 972,6</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a:ea typeface="Calibri"/>
                          <a:cs typeface="Times New Roman"/>
                        </a:rPr>
                        <a:t>Содержание автомобильных дорог на территории района.</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546251">
                <a:tc>
                  <a:txBody>
                    <a:bodyPr/>
                    <a:lstStyle/>
                    <a:p>
                      <a:pPr>
                        <a:lnSpc>
                          <a:spcPct val="115000"/>
                        </a:lnSpc>
                        <a:spcAft>
                          <a:spcPts val="0"/>
                        </a:spcAft>
                      </a:pPr>
                      <a:r>
                        <a:rPr lang="ru-RU" sz="1200">
                          <a:latin typeface="Times New Roman"/>
                          <a:ea typeface="Times New Roman"/>
                          <a:cs typeface="Times New Roman"/>
                        </a:rPr>
                        <a:t>Организация дорожного движения, обслуживание технических средств организации дорожного движения, разработка проектов организации дорожного движения на автомобильных дорогах общего пользования местного значения вне границ населенных пунктов</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a:ea typeface="Calibri"/>
                          <a:cs typeface="Times New Roman"/>
                        </a:rPr>
                        <a:t> 400,0</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a:ea typeface="Calibri"/>
                          <a:cs typeface="Times New Roman"/>
                        </a:rPr>
                        <a:t>Работы по установке технических средств организации дорожного движения, разработка проектов организации дорожного движения и схем дислокации дорожных знаков.</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46406">
                <a:tc>
                  <a:txBody>
                    <a:bodyPr/>
                    <a:lstStyle/>
                    <a:p>
                      <a:pPr>
                        <a:lnSpc>
                          <a:spcPct val="115000"/>
                        </a:lnSpc>
                        <a:spcAft>
                          <a:spcPts val="0"/>
                        </a:spcAft>
                      </a:pPr>
                      <a:r>
                        <a:rPr lang="ru-RU" sz="1400" b="1" dirty="0">
                          <a:latin typeface="Times New Roman"/>
                          <a:ea typeface="Calibri"/>
                          <a:cs typeface="Times New Roman"/>
                        </a:rPr>
                        <a:t>Итого</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a:latin typeface="Times New Roman"/>
                          <a:ea typeface="Calibri"/>
                          <a:cs typeface="Times New Roman"/>
                        </a:rPr>
                        <a:t>42 139,4</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400" dirty="0">
                        <a:latin typeface="Times New Roman"/>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8045325" y="1605925"/>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«Обеспечение качественным жильем</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граждан на территории Всеволожского муниципального района</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Ленинградской области на 2021-2025 годы»</a:t>
            </a:r>
          </a:p>
        </p:txBody>
      </p:sp>
      <p:graphicFrame>
        <p:nvGraphicFramePr>
          <p:cNvPr id="4" name="Таблица 3"/>
          <p:cNvGraphicFramePr>
            <a:graphicFrameLocks noGrp="1"/>
          </p:cNvGraphicFramePr>
          <p:nvPr/>
        </p:nvGraphicFramePr>
        <p:xfrm>
          <a:off x="395536" y="1268760"/>
          <a:ext cx="8496944" cy="4392488"/>
        </p:xfrm>
        <a:graphic>
          <a:graphicData uri="http://schemas.openxmlformats.org/drawingml/2006/table">
            <a:tbl>
              <a:tblPr/>
              <a:tblGrid>
                <a:gridCol w="3483597"/>
                <a:gridCol w="1384934"/>
                <a:gridCol w="3628413"/>
              </a:tblGrid>
              <a:tr h="694981">
                <a:tc>
                  <a:txBody>
                    <a:bodyPr/>
                    <a:lstStyle/>
                    <a:p>
                      <a:pPr algn="ctr">
                        <a:lnSpc>
                          <a:spcPct val="115000"/>
                        </a:lnSpc>
                        <a:spcAft>
                          <a:spcPts val="0"/>
                        </a:spcAft>
                      </a:pPr>
                      <a:r>
                        <a:rPr lang="ru-RU" sz="1400" b="1" dirty="0">
                          <a:latin typeface="Times New Roman"/>
                          <a:ea typeface="Calibri"/>
                          <a:cs typeface="Times New Roman"/>
                        </a:rPr>
                        <a:t>Наименование мероприятий</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a:latin typeface="Times New Roman"/>
                          <a:ea typeface="Calibri"/>
                          <a:cs typeface="Times New Roman"/>
                        </a:rPr>
                        <a:t>Исполнено в 2021 году</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a:ea typeface="Calibri"/>
                          <a:cs typeface="Times New Roman"/>
                        </a:rPr>
                        <a:t>Основные направления расходования средств</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930651">
                <a:tc>
                  <a:txBody>
                    <a:bodyPr/>
                    <a:lstStyle/>
                    <a:p>
                      <a:pPr>
                        <a:lnSpc>
                          <a:spcPct val="115000"/>
                        </a:lnSpc>
                        <a:spcAft>
                          <a:spcPts val="0"/>
                        </a:spcAft>
                      </a:pPr>
                      <a:r>
                        <a:rPr lang="ru-RU" sz="1200" smtClean="0">
                          <a:latin typeface="Times New Roman"/>
                          <a:ea typeface="Times New Roman"/>
                          <a:cs typeface="Times New Roman"/>
                        </a:rPr>
                        <a:t>Обеспечение </a:t>
                      </a:r>
                      <a:r>
                        <a:rPr lang="ru-RU" sz="1200">
                          <a:latin typeface="Times New Roman"/>
                          <a:ea typeface="Times New Roman"/>
                          <a:cs typeface="Times New Roman"/>
                        </a:rPr>
                        <a:t>жильем отдельных категорий граждан, установленных Федеральным законом от 12 января 1995 года N 5-ФЗ "О ветеранах"</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a:ea typeface="Calibri"/>
                          <a:cs typeface="Times New Roman"/>
                        </a:rPr>
                        <a:t>4 280,7</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a:ea typeface="Calibri"/>
                          <a:cs typeface="Times New Roman"/>
                        </a:rPr>
                        <a:t>Предоставление субсидий на приобретение жилья ветеранам. В 2021 году были предоставлены субсидии 1 ветерану.</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930651">
                <a:tc>
                  <a:txBody>
                    <a:bodyPr/>
                    <a:lstStyle/>
                    <a:p>
                      <a:pPr>
                        <a:lnSpc>
                          <a:spcPct val="115000"/>
                        </a:lnSpc>
                        <a:spcAft>
                          <a:spcPts val="0"/>
                        </a:spcAft>
                      </a:pPr>
                      <a:r>
                        <a:rPr lang="ru-RU" sz="1200">
                          <a:latin typeface="Times New Roman"/>
                          <a:ea typeface="Times New Roman"/>
                          <a:cs typeface="Times New Roman"/>
                        </a:rPr>
                        <a:t>Предоставление жилых помещений детям-сиротам и детям, оставшимся без попечения родителей, лицам из их числа по договорам найма специализированных жилых помещений</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a:ea typeface="Calibri"/>
                          <a:cs typeface="Times New Roman"/>
                        </a:rPr>
                        <a:t>109 728,5</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a:ea typeface="Calibri"/>
                          <a:cs typeface="Times New Roman"/>
                        </a:rPr>
                        <a:t>Приобретение квартир детям – сиротам. В 2021 году было приобретено 28 квартир.</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548173">
                <a:tc>
                  <a:txBody>
                    <a:bodyPr/>
                    <a:lstStyle/>
                    <a:p>
                      <a:pPr>
                        <a:lnSpc>
                          <a:spcPct val="115000"/>
                        </a:lnSpc>
                        <a:spcAft>
                          <a:spcPts val="0"/>
                        </a:spcAft>
                      </a:pPr>
                      <a:r>
                        <a:rPr lang="ru-RU" sz="1200" dirty="0">
                          <a:latin typeface="Times New Roman"/>
                          <a:ea typeface="Times New Roman"/>
                          <a:cs typeface="Times New Roman"/>
                        </a:rPr>
                        <a:t>Предоставление единовременной денежной выплаты на проведение капитального ремонта жилых домов в соответствии с областным законом Ленинградской области от 13 октября 2014 года № 62-оз "О предоставлении отдельным категориям граждан единовременной денежной выплаты на проведение капитального ремонта жилых домов"</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a:ea typeface="Calibri"/>
                          <a:cs typeface="Times New Roman"/>
                        </a:rPr>
                        <a:t>4 188,5</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a:ea typeface="Calibri"/>
                          <a:cs typeface="Times New Roman"/>
                        </a:rPr>
                        <a:t>Предоставление выплаты на проведение ремонта частных домов ветеранов. В 2021 году произведены выплаты 12 ветеранам.</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32">
                <a:tc>
                  <a:txBody>
                    <a:bodyPr/>
                    <a:lstStyle/>
                    <a:p>
                      <a:pPr>
                        <a:lnSpc>
                          <a:spcPct val="115000"/>
                        </a:lnSpc>
                        <a:spcAft>
                          <a:spcPts val="0"/>
                        </a:spcAft>
                      </a:pPr>
                      <a:r>
                        <a:rPr lang="ru-RU" sz="1400" b="1">
                          <a:latin typeface="Times New Roman"/>
                          <a:ea typeface="Calibri"/>
                          <a:cs typeface="Times New Roman"/>
                        </a:rPr>
                        <a:t>Итого</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a:latin typeface="Times New Roman"/>
                          <a:ea typeface="Calibri"/>
                          <a:cs typeface="Times New Roman"/>
                        </a:rPr>
                        <a:t>118 197,6</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400" dirty="0">
                        <a:latin typeface="Times New Roman"/>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5" name="TextBox 4"/>
          <p:cNvSpPr txBox="1"/>
          <p:nvPr/>
        </p:nvSpPr>
        <p:spPr>
          <a:xfrm>
            <a:off x="8045325" y="991761"/>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16632"/>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«Развитие малого и среднего</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предпринимательства на территории муниципального образования</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"Всеволожский муниципальный район" Ленинградской области</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на 2021-2025 годы»</a:t>
            </a:r>
          </a:p>
        </p:txBody>
      </p:sp>
      <p:graphicFrame>
        <p:nvGraphicFramePr>
          <p:cNvPr id="5" name="Таблица 4"/>
          <p:cNvGraphicFramePr>
            <a:graphicFrameLocks noGrp="1"/>
          </p:cNvGraphicFramePr>
          <p:nvPr/>
        </p:nvGraphicFramePr>
        <p:xfrm>
          <a:off x="395536" y="1268760"/>
          <a:ext cx="8424936" cy="5388970"/>
        </p:xfrm>
        <a:graphic>
          <a:graphicData uri="http://schemas.openxmlformats.org/drawingml/2006/table">
            <a:tbl>
              <a:tblPr/>
              <a:tblGrid>
                <a:gridCol w="4104456"/>
                <a:gridCol w="1584176"/>
                <a:gridCol w="2736304"/>
              </a:tblGrid>
              <a:tr h="458982">
                <a:tc>
                  <a:txBody>
                    <a:bodyPr/>
                    <a:lstStyle/>
                    <a:p>
                      <a:pPr algn="ctr">
                        <a:lnSpc>
                          <a:spcPct val="115000"/>
                        </a:lnSpc>
                        <a:spcAft>
                          <a:spcPts val="0"/>
                        </a:spcAft>
                      </a:pPr>
                      <a:r>
                        <a:rPr lang="ru-RU" sz="1200" b="1" dirty="0">
                          <a:latin typeface="Times New Roman"/>
                          <a:ea typeface="Calibri"/>
                          <a:cs typeface="Times New Roman"/>
                        </a:rPr>
                        <a:t>Наименование мероприятий</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a:latin typeface="Times New Roman"/>
                          <a:ea typeface="Calibri"/>
                          <a:cs typeface="Times New Roman"/>
                        </a:rPr>
                        <a:t>Исполнено в 2021 году</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a:latin typeface="Times New Roman"/>
                          <a:ea typeface="Calibri"/>
                          <a:cs typeface="Times New Roman"/>
                        </a:rPr>
                        <a:t>Основные направления расходования средств</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614625">
                <a:tc>
                  <a:txBody>
                    <a:bodyPr/>
                    <a:lstStyle/>
                    <a:p>
                      <a:pPr>
                        <a:lnSpc>
                          <a:spcPct val="115000"/>
                        </a:lnSpc>
                        <a:spcAft>
                          <a:spcPts val="0"/>
                        </a:spcAft>
                      </a:pPr>
                      <a:r>
                        <a:rPr lang="ru-RU" sz="1200">
                          <a:latin typeface="Times New Roman"/>
                          <a:ea typeface="Times New Roman"/>
                          <a:cs typeface="Times New Roman"/>
                        </a:rPr>
                        <a:t>Предоставление субсидий субъектам малого предпринимательства на организацию предпринимательской деятельности</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Calibri"/>
                          <a:cs typeface="Times New Roman"/>
                        </a:rPr>
                        <a:t>4 005,3</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rowSpan="3">
                  <a:txBody>
                    <a:bodyPr/>
                    <a:lstStyle/>
                    <a:p>
                      <a:pPr>
                        <a:lnSpc>
                          <a:spcPct val="115000"/>
                        </a:lnSpc>
                        <a:spcAft>
                          <a:spcPts val="0"/>
                        </a:spcAft>
                      </a:pPr>
                      <a:r>
                        <a:rPr lang="ru-RU" sz="1200" dirty="0">
                          <a:latin typeface="Times New Roman"/>
                          <a:ea typeface="Calibri"/>
                          <a:cs typeface="Times New Roman"/>
                        </a:rPr>
                        <a:t>Предоставление субсидий на поддержку организаций малого и среднего бизнеса.</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494258">
                <a:tc>
                  <a:txBody>
                    <a:bodyPr/>
                    <a:lstStyle/>
                    <a:p>
                      <a:pPr>
                        <a:lnSpc>
                          <a:spcPct val="115000"/>
                        </a:lnSpc>
                        <a:spcAft>
                          <a:spcPts val="0"/>
                        </a:spcAft>
                      </a:pPr>
                      <a:r>
                        <a:rPr lang="ru-RU" sz="1200">
                          <a:latin typeface="Times New Roman"/>
                          <a:ea typeface="Times New Roman"/>
                          <a:cs typeface="Times New Roman"/>
                        </a:rPr>
                        <a:t>Предоставление субсидий на ведение уставной деятельности и развитие организаций предпринимательства </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Calibri"/>
                          <a:cs typeface="Times New Roman"/>
                        </a:rPr>
                        <a:t>7 643,2</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vMerge="1">
                  <a:txBody>
                    <a:bodyPr/>
                    <a:lstStyle/>
                    <a:p>
                      <a:endParaRPr lang="ru-RU"/>
                    </a:p>
                  </a:txBody>
                  <a:tcPr/>
                </a:tc>
              </a:tr>
              <a:tr h="819500">
                <a:tc>
                  <a:txBody>
                    <a:bodyPr/>
                    <a:lstStyle/>
                    <a:p>
                      <a:pPr>
                        <a:lnSpc>
                          <a:spcPct val="115000"/>
                        </a:lnSpc>
                        <a:spcAft>
                          <a:spcPts val="0"/>
                        </a:spcAft>
                      </a:pPr>
                      <a:r>
                        <a:rPr lang="ru-RU" sz="1200">
                          <a:latin typeface="Times New Roman"/>
                          <a:ea typeface="Times New Roman"/>
                          <a:cs typeface="Times New Roman"/>
                        </a:rPr>
                        <a:t>Предоставление субсидий организациям инфраструктуры поддержки предпринимательства на ведение микрофинансовой деятельности (обеспечение кредитного портфеля)</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dirty="0">
                          <a:latin typeface="Times New Roman"/>
                          <a:ea typeface="Calibri"/>
                          <a:cs typeface="Times New Roman"/>
                        </a:rPr>
                        <a:t>1 000,0</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vMerge="1">
                  <a:txBody>
                    <a:bodyPr/>
                    <a:lstStyle/>
                    <a:p>
                      <a:endParaRPr lang="ru-RU"/>
                    </a:p>
                  </a:txBody>
                  <a:tcPr/>
                </a:tc>
              </a:tr>
              <a:tr h="1452708">
                <a:tc>
                  <a:txBody>
                    <a:bodyPr/>
                    <a:lstStyle/>
                    <a:p>
                      <a:pPr>
                        <a:lnSpc>
                          <a:spcPct val="115000"/>
                        </a:lnSpc>
                        <a:spcAft>
                          <a:spcPts val="0"/>
                        </a:spcAft>
                      </a:pPr>
                      <a:r>
                        <a:rPr lang="ru-RU" sz="1200">
                          <a:latin typeface="Times New Roman"/>
                          <a:ea typeface="Times New Roman"/>
                          <a:cs typeface="Times New Roman"/>
                        </a:rPr>
                        <a:t>Организация и проведение Форумов, семинаров, тренингов по вопросам развития малого и среднего предпринимательства, районных праздников, конкурсов профессионального мастерства в сфере потребительского рынка среди субъектов малого и среднего предпринимательства, участие в областных и районных мероприятиях, посвященных развитию малого и среднего предпринимательства</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Calibri"/>
                          <a:cs typeface="Times New Roman"/>
                        </a:rPr>
                        <a:t>500,0</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endParaRPr lang="ru-RU" sz="1200" dirty="0">
                        <a:latin typeface="Times New Roman"/>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614625">
                <a:tc>
                  <a:txBody>
                    <a:bodyPr/>
                    <a:lstStyle/>
                    <a:p>
                      <a:pPr>
                        <a:lnSpc>
                          <a:spcPct val="115000"/>
                        </a:lnSpc>
                        <a:spcAft>
                          <a:spcPts val="0"/>
                        </a:spcAft>
                      </a:pPr>
                      <a:r>
                        <a:rPr lang="ru-RU" sz="1200">
                          <a:latin typeface="Times New Roman"/>
                          <a:ea typeface="Times New Roman"/>
                          <a:cs typeface="Times New Roman"/>
                        </a:rPr>
                        <a:t>Организация и проведение мониторинга деятельности субъектов малого и среднего предпринимательства и потребительского рынка </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Calibri"/>
                          <a:cs typeface="Times New Roman"/>
                        </a:rPr>
                        <a:t>927,8</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a:ea typeface="Calibri"/>
                          <a:cs typeface="Times New Roman"/>
                        </a:rPr>
                        <a:t>Субсидия на возмещение затрат по проведению мониторинга деятельности организаций малого и среднего бизнеса.</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409750">
                <a:tc>
                  <a:txBody>
                    <a:bodyPr/>
                    <a:lstStyle/>
                    <a:p>
                      <a:pPr>
                        <a:lnSpc>
                          <a:spcPct val="115000"/>
                        </a:lnSpc>
                        <a:spcAft>
                          <a:spcPts val="0"/>
                        </a:spcAft>
                      </a:pPr>
                      <a:r>
                        <a:rPr lang="ru-RU" sz="1200">
                          <a:latin typeface="Times New Roman"/>
                          <a:ea typeface="Times New Roman"/>
                          <a:cs typeface="Times New Roman"/>
                        </a:rPr>
                        <a:t>Создание на территории МО "Город Всеволожск" бизнес-инкубаторов</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a:ea typeface="Calibri"/>
                          <a:cs typeface="Times New Roman"/>
                        </a:rPr>
                        <a:t>3 206,6</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a:ea typeface="Calibri"/>
                          <a:cs typeface="Times New Roman"/>
                        </a:rPr>
                        <a:t>Строительство </a:t>
                      </a:r>
                      <a:r>
                        <a:rPr lang="ru-RU" sz="1200" dirty="0" err="1">
                          <a:latin typeface="Times New Roman"/>
                          <a:ea typeface="Calibri"/>
                          <a:cs typeface="Times New Roman"/>
                        </a:rPr>
                        <a:t>бизнес-инкубатора</a:t>
                      </a:r>
                      <a:r>
                        <a:rPr lang="ru-RU" sz="1200" dirty="0">
                          <a:latin typeface="Times New Roman"/>
                          <a:ea typeface="Calibri"/>
                          <a:cs typeface="Times New Roman"/>
                        </a:rPr>
                        <a:t>.</a:t>
                      </a:r>
                      <a:endParaRPr lang="ru-RU" sz="1200" dirty="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29490">
                <a:tc>
                  <a:txBody>
                    <a:bodyPr/>
                    <a:lstStyle/>
                    <a:p>
                      <a:pPr>
                        <a:lnSpc>
                          <a:spcPct val="115000"/>
                        </a:lnSpc>
                        <a:spcAft>
                          <a:spcPts val="0"/>
                        </a:spcAft>
                      </a:pPr>
                      <a:r>
                        <a:rPr lang="ru-RU" sz="1200" b="1">
                          <a:latin typeface="Times New Roman"/>
                          <a:ea typeface="Calibri"/>
                          <a:cs typeface="Times New Roman"/>
                        </a:rPr>
                        <a:t>Итого</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a:latin typeface="Times New Roman"/>
                          <a:ea typeface="Calibri"/>
                          <a:cs typeface="Times New Roman"/>
                        </a:rPr>
                        <a:t>17 282,9</a:t>
                      </a:r>
                      <a:endParaRPr lang="ru-RU" sz="1200">
                        <a:latin typeface="Calibri"/>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200" dirty="0">
                        <a:latin typeface="Times New Roman"/>
                        <a:ea typeface="Calibri"/>
                        <a:cs typeface="Times New Roman"/>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8045325" y="991761"/>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2738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«Развитие сельского хозяйства</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Всеволожского муниципального района на период  2021-2025 годы»</a:t>
            </a:r>
          </a:p>
        </p:txBody>
      </p:sp>
      <p:graphicFrame>
        <p:nvGraphicFramePr>
          <p:cNvPr id="4" name="Таблица 3"/>
          <p:cNvGraphicFramePr>
            <a:graphicFrameLocks noGrp="1"/>
          </p:cNvGraphicFramePr>
          <p:nvPr/>
        </p:nvGraphicFramePr>
        <p:xfrm>
          <a:off x="539552" y="1196752"/>
          <a:ext cx="8208913" cy="4350693"/>
        </p:xfrm>
        <a:graphic>
          <a:graphicData uri="http://schemas.openxmlformats.org/drawingml/2006/table">
            <a:tbl>
              <a:tblPr/>
              <a:tblGrid>
                <a:gridCol w="3129558"/>
                <a:gridCol w="1416268"/>
                <a:gridCol w="3663087"/>
              </a:tblGrid>
              <a:tr h="673848">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Наименование мероприятий</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Исполнено в 2021 году</a:t>
                      </a:r>
                      <a:endParaRPr lang="ru-RU" sz="14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Основные направления расходования средств</a:t>
                      </a: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1347695">
                <a:tc>
                  <a:txBody>
                    <a:bodyPr/>
                    <a:lstStyle/>
                    <a:p>
                      <a:pPr>
                        <a:lnSpc>
                          <a:spcPct val="115000"/>
                        </a:lnSpc>
                        <a:spcAft>
                          <a:spcPts val="0"/>
                        </a:spcAft>
                      </a:pPr>
                      <a:r>
                        <a:rPr lang="ru-RU" sz="1400">
                          <a:latin typeface="Times New Roman" pitchFamily="18" charset="0"/>
                          <a:ea typeface="Times New Roman"/>
                          <a:cs typeface="Times New Roman" pitchFamily="18" charset="0"/>
                        </a:rPr>
                        <a:t>Обеспечение функционирования агропромышленного комплекса</a:t>
                      </a:r>
                      <a:endParaRPr lang="ru-RU" sz="14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pitchFamily="18" charset="0"/>
                          <a:ea typeface="Calibri"/>
                          <a:cs typeface="Times New Roman" pitchFamily="18" charset="0"/>
                        </a:rPr>
                        <a:t>1 462,5</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400" dirty="0">
                          <a:latin typeface="Times New Roman" pitchFamily="18" charset="0"/>
                          <a:ea typeface="Calibri"/>
                          <a:cs typeface="Times New Roman" pitchFamily="18" charset="0"/>
                        </a:rPr>
                        <a:t>Проведение мероприятий по тиражированию передового опыта и достижений в сельском хозяйстве (выставки, ярмарки, конкурсы профессионального мастерства, семинары, совещания и иные мероприятия)</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010771">
                <a:tc>
                  <a:txBody>
                    <a:bodyPr/>
                    <a:lstStyle/>
                    <a:p>
                      <a:pPr>
                        <a:lnSpc>
                          <a:spcPct val="115000"/>
                        </a:lnSpc>
                        <a:spcAft>
                          <a:spcPts val="0"/>
                        </a:spcAft>
                      </a:pPr>
                      <a:r>
                        <a:rPr lang="ru-RU" sz="1400">
                          <a:latin typeface="Times New Roman" pitchFamily="18" charset="0"/>
                          <a:ea typeface="Times New Roman"/>
                          <a:cs typeface="Times New Roman" pitchFamily="18" charset="0"/>
                        </a:rPr>
                        <a:t>Поддержка малых форм хозяйствования</a:t>
                      </a:r>
                      <a:endParaRPr lang="ru-RU" sz="14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pitchFamily="18" charset="0"/>
                          <a:ea typeface="Calibri"/>
                          <a:cs typeface="Times New Roman" pitchFamily="18" charset="0"/>
                        </a:rPr>
                        <a:t>6 567,5</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400" dirty="0">
                          <a:latin typeface="Times New Roman" pitchFamily="18" charset="0"/>
                          <a:ea typeface="Calibri"/>
                          <a:cs typeface="Times New Roman" pitchFamily="18" charset="0"/>
                        </a:rPr>
                        <a:t>Предоставление субсидий - создание условий для развития и эффективного функционирования крестьянских (фермерских) хозяйств</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902351">
                <a:tc>
                  <a:txBody>
                    <a:bodyPr/>
                    <a:lstStyle/>
                    <a:p>
                      <a:pPr>
                        <a:lnSpc>
                          <a:spcPct val="115000"/>
                        </a:lnSpc>
                        <a:spcAft>
                          <a:spcPts val="0"/>
                        </a:spcAft>
                      </a:pPr>
                      <a:r>
                        <a:rPr lang="ru-RU" sz="1400">
                          <a:latin typeface="Times New Roman" pitchFamily="18" charset="0"/>
                          <a:ea typeface="Times New Roman"/>
                          <a:cs typeface="Times New Roman" pitchFamily="18" charset="0"/>
                        </a:rPr>
                        <a:t>Обеспечение реализации государственной программы Ленинградской области по поддержке сельскохозяйственного производства</a:t>
                      </a:r>
                      <a:endParaRPr lang="ru-RU" sz="14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a:latin typeface="Times New Roman" pitchFamily="18" charset="0"/>
                          <a:ea typeface="Calibri"/>
                          <a:cs typeface="Times New Roman" pitchFamily="18" charset="0"/>
                        </a:rPr>
                        <a:t>7 500,0</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400" dirty="0">
                          <a:latin typeface="Times New Roman" pitchFamily="18" charset="0"/>
                          <a:ea typeface="Calibri"/>
                          <a:cs typeface="Times New Roman" pitchFamily="18" charset="0"/>
                        </a:rPr>
                        <a:t>Предоставление субсидий – создание условий для поддержки сельхозпроизводителей.</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36923">
                <a:tc>
                  <a:txBody>
                    <a:bodyPr/>
                    <a:lstStyle/>
                    <a:p>
                      <a:pPr>
                        <a:lnSpc>
                          <a:spcPct val="115000"/>
                        </a:lnSpc>
                        <a:spcAft>
                          <a:spcPts val="0"/>
                        </a:spcAft>
                      </a:pPr>
                      <a:r>
                        <a:rPr lang="ru-RU" sz="1400" b="1">
                          <a:latin typeface="Times New Roman" pitchFamily="18" charset="0"/>
                          <a:ea typeface="Calibri"/>
                          <a:cs typeface="Times New Roman" pitchFamily="18" charset="0"/>
                        </a:rPr>
                        <a:t>Итого</a:t>
                      </a:r>
                      <a:endParaRPr lang="ru-RU" sz="14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a:latin typeface="Times New Roman" pitchFamily="18" charset="0"/>
                          <a:ea typeface="Calibri"/>
                          <a:cs typeface="Times New Roman" pitchFamily="18" charset="0"/>
                        </a:rPr>
                        <a:t>15 530,0</a:t>
                      </a:r>
                      <a:endParaRPr lang="ru-RU" sz="14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5" name="TextBox 4"/>
          <p:cNvSpPr txBox="1"/>
          <p:nvPr/>
        </p:nvSpPr>
        <p:spPr>
          <a:xfrm>
            <a:off x="7956376" y="937295"/>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188640"/>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«Развитие молодежной политики,</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туризма, межнациональных и межконфессиональных отношений</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во Всеволожском муниципальном районе Ленинградской области</a:t>
            </a:r>
            <a:b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18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на 2021-2025 годы»</a:t>
            </a:r>
          </a:p>
        </p:txBody>
      </p:sp>
      <p:graphicFrame>
        <p:nvGraphicFramePr>
          <p:cNvPr id="5" name="Таблица 4"/>
          <p:cNvGraphicFramePr>
            <a:graphicFrameLocks noGrp="1"/>
          </p:cNvGraphicFramePr>
          <p:nvPr/>
        </p:nvGraphicFramePr>
        <p:xfrm>
          <a:off x="467545" y="1412774"/>
          <a:ext cx="8352927" cy="4650170"/>
        </p:xfrm>
        <a:graphic>
          <a:graphicData uri="http://schemas.openxmlformats.org/drawingml/2006/table">
            <a:tbl>
              <a:tblPr/>
              <a:tblGrid>
                <a:gridCol w="3184462"/>
                <a:gridCol w="1441114"/>
                <a:gridCol w="3727351"/>
              </a:tblGrid>
              <a:tr h="636766">
                <a:tc>
                  <a:txBody>
                    <a:bodyPr/>
                    <a:lstStyle/>
                    <a:p>
                      <a:pPr algn="ctr">
                        <a:lnSpc>
                          <a:spcPct val="115000"/>
                        </a:lnSpc>
                        <a:spcAft>
                          <a:spcPts val="0"/>
                        </a:spcAft>
                      </a:pPr>
                      <a:r>
                        <a:rPr lang="ru-RU" sz="1200" b="1" dirty="0">
                          <a:latin typeface="Times New Roman" pitchFamily="18" charset="0"/>
                          <a:ea typeface="Calibri"/>
                          <a:cs typeface="Times New Roman" pitchFamily="18" charset="0"/>
                        </a:rPr>
                        <a:t>Наименование подпрограмм</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a:latin typeface="Times New Roman" pitchFamily="18" charset="0"/>
                          <a:ea typeface="Calibri"/>
                          <a:cs typeface="Times New Roman" pitchFamily="18" charset="0"/>
                        </a:rPr>
                        <a:t>Исполнено в 2021 году</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dirty="0">
                          <a:latin typeface="Times New Roman" pitchFamily="18" charset="0"/>
                          <a:ea typeface="Calibri"/>
                          <a:cs typeface="Times New Roman" pitchFamily="18" charset="0"/>
                        </a:rPr>
                        <a:t>Основные направления расходования средств</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1705395">
                <a:tc>
                  <a:txBody>
                    <a:bodyPr/>
                    <a:lstStyle/>
                    <a:p>
                      <a:pPr>
                        <a:lnSpc>
                          <a:spcPct val="115000"/>
                        </a:lnSpc>
                        <a:spcAft>
                          <a:spcPts val="0"/>
                        </a:spcAft>
                      </a:pPr>
                      <a:r>
                        <a:rPr lang="ru-RU" sz="1200">
                          <a:latin typeface="Times New Roman" pitchFamily="18" charset="0"/>
                          <a:ea typeface="Times New Roman"/>
                          <a:cs typeface="Times New Roman" pitchFamily="18" charset="0"/>
                        </a:rPr>
                        <a:t>Подпрограмма «Развитие молодежной политики во Всеволожском муниципальном районе  на 2021-2025 годы»</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pitchFamily="18" charset="0"/>
                          <a:ea typeface="Calibri"/>
                          <a:cs typeface="Times New Roman" pitchFamily="18" charset="0"/>
                        </a:rPr>
                        <a:t>106 430,9</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Calibri"/>
                          <a:cs typeface="Times New Roman" pitchFamily="18" charset="0"/>
                        </a:rPr>
                        <a:t>1.Обеспечение деятельности МАУ «Молодежный центр "Альфа» - оплата труда, укрепление материально </a:t>
                      </a:r>
                      <a:r>
                        <a:rPr lang="ru-RU" sz="1200" dirty="0" smtClean="0">
                          <a:latin typeface="Times New Roman" pitchFamily="18" charset="0"/>
                          <a:ea typeface="Calibri"/>
                          <a:cs typeface="Times New Roman" pitchFamily="18" charset="0"/>
                        </a:rPr>
                        <a:t>– технической </a:t>
                      </a:r>
                      <a:r>
                        <a:rPr lang="ru-RU" sz="1200" dirty="0">
                          <a:latin typeface="Times New Roman" pitchFamily="18" charset="0"/>
                          <a:ea typeface="Calibri"/>
                          <a:cs typeface="Times New Roman" pitchFamily="18" charset="0"/>
                        </a:rPr>
                        <a:t>базы, аренда помещений для размещения молодежных клубов, коммунальные услуги и текущие расходы.</a:t>
                      </a:r>
                    </a:p>
                    <a:p>
                      <a:pPr>
                        <a:lnSpc>
                          <a:spcPct val="115000"/>
                        </a:lnSpc>
                        <a:spcAft>
                          <a:spcPts val="0"/>
                        </a:spcAft>
                      </a:pPr>
                      <a:r>
                        <a:rPr lang="ru-RU" sz="1200" dirty="0">
                          <a:latin typeface="Times New Roman" pitchFamily="18" charset="0"/>
                          <a:ea typeface="Calibri"/>
                          <a:cs typeface="Times New Roman" pitchFamily="18" charset="0"/>
                        </a:rPr>
                        <a:t>2.Организация и проведение мероприятий для детей и молодежи.</a:t>
                      </a:r>
                    </a:p>
                    <a:p>
                      <a:pPr>
                        <a:lnSpc>
                          <a:spcPct val="115000"/>
                        </a:lnSpc>
                        <a:spcAft>
                          <a:spcPts val="0"/>
                        </a:spcAft>
                      </a:pPr>
                      <a:r>
                        <a:rPr lang="ru-RU" sz="1200" dirty="0">
                          <a:latin typeface="Times New Roman" pitchFamily="18" charset="0"/>
                          <a:ea typeface="Calibri"/>
                          <a:cs typeface="Times New Roman" pitchFamily="18" charset="0"/>
                        </a:rPr>
                        <a:t>3. </a:t>
                      </a:r>
                      <a:r>
                        <a:rPr lang="ru-RU" sz="1200" dirty="0">
                          <a:latin typeface="Times New Roman" pitchFamily="18" charset="0"/>
                          <a:ea typeface="Times New Roman"/>
                          <a:cs typeface="Times New Roman" pitchFamily="18" charset="0"/>
                        </a:rPr>
                        <a:t>Организация трудовой занятости подростков.</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852697">
                <a:tc>
                  <a:txBody>
                    <a:bodyPr/>
                    <a:lstStyle/>
                    <a:p>
                      <a:pPr>
                        <a:lnSpc>
                          <a:spcPct val="115000"/>
                        </a:lnSpc>
                        <a:spcAft>
                          <a:spcPts val="0"/>
                        </a:spcAft>
                      </a:pPr>
                      <a:r>
                        <a:rPr lang="ru-RU" sz="1200">
                          <a:latin typeface="Times New Roman" pitchFamily="18" charset="0"/>
                          <a:ea typeface="Times New Roman"/>
                          <a:cs typeface="Times New Roman" pitchFamily="18" charset="0"/>
                        </a:rPr>
                        <a:t>Подпрограмма «Развитие сферы туризма и рекреации во Всеволожском муниципальном районе  на 2021-2025 годы»</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pitchFamily="18" charset="0"/>
                          <a:ea typeface="Calibri"/>
                          <a:cs typeface="Times New Roman" pitchFamily="18" charset="0"/>
                        </a:rPr>
                        <a:t>764,1</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Times New Roman"/>
                          <a:cs typeface="Times New Roman" pitchFamily="18" charset="0"/>
                        </a:rPr>
                        <a:t>Организация и проведение районных туристических мероприятий, содействие в проведении областных мероприятий.</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1136929">
                <a:tc>
                  <a:txBody>
                    <a:bodyPr/>
                    <a:lstStyle/>
                    <a:p>
                      <a:pPr>
                        <a:lnSpc>
                          <a:spcPct val="115000"/>
                        </a:lnSpc>
                        <a:spcAft>
                          <a:spcPts val="0"/>
                        </a:spcAft>
                      </a:pPr>
                      <a:r>
                        <a:rPr lang="ru-RU" sz="1200">
                          <a:latin typeface="Times New Roman" pitchFamily="18" charset="0"/>
                          <a:ea typeface="Times New Roman"/>
                          <a:cs typeface="Times New Roman" pitchFamily="18" charset="0"/>
                        </a:rPr>
                        <a:t>Подпрограмма «Гармонизация межнациональных и межконфессиональных отношений на территории МО "Всеволожский муниципальный район" Ленинградской области на 2021-2025 годы»</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200">
                          <a:latin typeface="Times New Roman" pitchFamily="18" charset="0"/>
                          <a:ea typeface="Calibri"/>
                          <a:cs typeface="Times New Roman" pitchFamily="18" charset="0"/>
                        </a:rPr>
                        <a:t>459,5</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a:latin typeface="Times New Roman" pitchFamily="18" charset="0"/>
                          <a:ea typeface="Times New Roman"/>
                          <a:cs typeface="Times New Roman" pitchFamily="18" charset="0"/>
                        </a:rPr>
                        <a:t>Участие в мероприятиях, направленных на воспитание </a:t>
                      </a:r>
                      <a:r>
                        <a:rPr lang="ru-RU" sz="1200" dirty="0" smtClean="0">
                          <a:latin typeface="Times New Roman" pitchFamily="18" charset="0"/>
                          <a:ea typeface="Times New Roman"/>
                          <a:cs typeface="Times New Roman" pitchFamily="18" charset="0"/>
                        </a:rPr>
                        <a:t>толерантности, </a:t>
                      </a:r>
                      <a:r>
                        <a:rPr lang="ru-RU" sz="1200" dirty="0">
                          <a:latin typeface="Times New Roman" pitchFamily="18" charset="0"/>
                          <a:ea typeface="Times New Roman"/>
                          <a:cs typeface="Times New Roman" pitchFamily="18" charset="0"/>
                        </a:rPr>
                        <a:t>организация мероприятий по укреплению межнационального мира и согласия.</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318383">
                <a:tc>
                  <a:txBody>
                    <a:bodyPr/>
                    <a:lstStyle/>
                    <a:p>
                      <a:pPr>
                        <a:lnSpc>
                          <a:spcPct val="115000"/>
                        </a:lnSpc>
                        <a:spcAft>
                          <a:spcPts val="0"/>
                        </a:spcAft>
                      </a:pPr>
                      <a:r>
                        <a:rPr lang="ru-RU" sz="1200" b="1">
                          <a:latin typeface="Times New Roman" pitchFamily="18" charset="0"/>
                          <a:ea typeface="Calibri"/>
                          <a:cs typeface="Times New Roman" pitchFamily="18" charset="0"/>
                        </a:rPr>
                        <a:t>Итого</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200" b="1">
                          <a:latin typeface="Times New Roman" pitchFamily="18" charset="0"/>
                          <a:ea typeface="Calibri"/>
                          <a:cs typeface="Times New Roman" pitchFamily="18" charset="0"/>
                        </a:rPr>
                        <a:t>107 654,5</a:t>
                      </a:r>
                      <a:endParaRPr lang="ru-RU" sz="120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8018859" y="1145302"/>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462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Муниципальная программа «Управление муниципальными</a:t>
            </a: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финансами Всеволожского муниципального района</a:t>
            </a:r>
            <a: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a:r>
            <a:br>
              <a:rPr lang="en-US"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Ленинградской области» на 2021-2025 годы»</a:t>
            </a:r>
          </a:p>
        </p:txBody>
      </p:sp>
      <p:graphicFrame>
        <p:nvGraphicFramePr>
          <p:cNvPr id="39" name="Таблица 38"/>
          <p:cNvGraphicFramePr>
            <a:graphicFrameLocks noGrp="1"/>
          </p:cNvGraphicFramePr>
          <p:nvPr/>
        </p:nvGraphicFramePr>
        <p:xfrm>
          <a:off x="467544" y="1315212"/>
          <a:ext cx="8208912" cy="3265916"/>
        </p:xfrm>
        <a:graphic>
          <a:graphicData uri="http://schemas.openxmlformats.org/drawingml/2006/table">
            <a:tbl>
              <a:tblPr/>
              <a:tblGrid>
                <a:gridCol w="2185194"/>
                <a:gridCol w="1495103"/>
                <a:gridCol w="4528615"/>
              </a:tblGrid>
              <a:tr h="664452">
                <a:tc>
                  <a:txBody>
                    <a:bodyPr/>
                    <a:lstStyle/>
                    <a:p>
                      <a:pPr algn="ctr">
                        <a:lnSpc>
                          <a:spcPct val="115000"/>
                        </a:lnSpc>
                        <a:spcAft>
                          <a:spcPts val="0"/>
                        </a:spcAft>
                      </a:pPr>
                      <a:r>
                        <a:rPr lang="ru-RU" sz="1400" b="1" dirty="0" smtClean="0">
                          <a:latin typeface="Times New Roman" pitchFamily="18" charset="0"/>
                          <a:ea typeface="Calibri"/>
                          <a:cs typeface="Times New Roman" pitchFamily="18" charset="0"/>
                        </a:rPr>
                        <a:t>Наименование </a:t>
                      </a:r>
                      <a:r>
                        <a:rPr lang="ru-RU" sz="1400" b="1" dirty="0">
                          <a:latin typeface="Times New Roman" pitchFamily="18" charset="0"/>
                          <a:ea typeface="Calibri"/>
                          <a:cs typeface="Times New Roman" pitchFamily="18" charset="0"/>
                        </a:rPr>
                        <a:t>подпрограммы</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Исполнено в 2021 году</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dirty="0">
                          <a:latin typeface="Times New Roman" pitchFamily="18" charset="0"/>
                          <a:ea typeface="Calibri"/>
                          <a:cs typeface="Times New Roman" pitchFamily="18" charset="0"/>
                        </a:rPr>
                        <a:t>Основные направления расходования средств</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r h="593181">
                <a:tc>
                  <a:txBody>
                    <a:bodyPr/>
                    <a:lstStyle/>
                    <a:p>
                      <a:pPr>
                        <a:lnSpc>
                          <a:spcPct val="115000"/>
                        </a:lnSpc>
                        <a:spcAft>
                          <a:spcPts val="0"/>
                        </a:spcAft>
                      </a:pPr>
                      <a:r>
                        <a:rPr lang="ru-RU" sz="1200" dirty="0" smtClean="0">
                          <a:latin typeface="Times New Roman" pitchFamily="18" charset="0"/>
                          <a:ea typeface="Times New Roman"/>
                          <a:cs typeface="Times New Roman" pitchFamily="18" charset="0"/>
                        </a:rPr>
                        <a:t>Дотации на выравнивание бюджетной обеспеченности субъектов Российской Федерации и муниципальных образований</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465 708,1</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smtClean="0">
                          <a:latin typeface="Times New Roman" pitchFamily="18" charset="0"/>
                          <a:ea typeface="Calibri"/>
                          <a:cs typeface="Times New Roman" pitchFamily="18" charset="0"/>
                        </a:rPr>
                        <a:t>Перечисление дотации городским  сельским поселениям Всеволожского муниципального района.</a:t>
                      </a: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679391">
                <a:tc>
                  <a:txBody>
                    <a:bodyPr/>
                    <a:lstStyle/>
                    <a:p>
                      <a:pPr>
                        <a:lnSpc>
                          <a:spcPct val="115000"/>
                        </a:lnSpc>
                        <a:spcAft>
                          <a:spcPts val="0"/>
                        </a:spcAft>
                      </a:pPr>
                      <a:r>
                        <a:rPr lang="ru-RU" sz="1200" dirty="0" smtClean="0">
                          <a:latin typeface="Times New Roman" pitchFamily="18" charset="0"/>
                          <a:ea typeface="Times New Roman"/>
                          <a:cs typeface="Times New Roman" pitchFamily="18" charset="0"/>
                        </a:rPr>
                        <a:t>Поддержка мер по обеспечению сбалансированности бюджетов муниципальных образований городских и сельских поселений </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15000"/>
                        </a:lnSpc>
                        <a:spcAft>
                          <a:spcPts val="0"/>
                        </a:spcAft>
                      </a:pPr>
                      <a:r>
                        <a:rPr lang="ru-RU" sz="1400" dirty="0" smtClean="0">
                          <a:latin typeface="Times New Roman" pitchFamily="18" charset="0"/>
                          <a:ea typeface="Calibri"/>
                          <a:cs typeface="Times New Roman" pitchFamily="18" charset="0"/>
                        </a:rPr>
                        <a:t>204 494,8</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nSpc>
                          <a:spcPct val="115000"/>
                        </a:lnSpc>
                        <a:spcAft>
                          <a:spcPts val="0"/>
                        </a:spcAft>
                      </a:pPr>
                      <a:r>
                        <a:rPr lang="ru-RU" sz="1200" dirty="0" smtClean="0">
                          <a:latin typeface="Times New Roman" pitchFamily="18" charset="0"/>
                          <a:ea typeface="Calibri"/>
                          <a:cs typeface="Times New Roman" pitchFamily="18" charset="0"/>
                        </a:rPr>
                        <a:t>Перечисление иных межбюджетных трансфертов городским  сельским поселениям Всеволожского муниципального района.</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88032">
                <a:tc>
                  <a:txBody>
                    <a:bodyPr/>
                    <a:lstStyle/>
                    <a:p>
                      <a:pPr>
                        <a:lnSpc>
                          <a:spcPct val="115000"/>
                        </a:lnSpc>
                        <a:spcAft>
                          <a:spcPts val="0"/>
                        </a:spcAft>
                      </a:pPr>
                      <a:r>
                        <a:rPr lang="ru-RU" sz="1400" b="1" dirty="0">
                          <a:latin typeface="Times New Roman" pitchFamily="18" charset="0"/>
                          <a:ea typeface="Calibri"/>
                          <a:cs typeface="Times New Roman" pitchFamily="18" charset="0"/>
                        </a:rPr>
                        <a:t>Итого</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r>
                        <a:rPr lang="ru-RU" sz="1400" b="1" baseline="0" dirty="0" smtClean="0">
                          <a:latin typeface="Times New Roman"/>
                        </a:rPr>
                        <a:t>670 202,9</a:t>
                      </a:r>
                      <a:endParaRPr lang="ru-RU" sz="12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c>
                  <a:txBody>
                    <a:bodyPr/>
                    <a:lstStyle/>
                    <a:p>
                      <a:pPr algn="ctr">
                        <a:lnSpc>
                          <a:spcPct val="115000"/>
                        </a:lnSpc>
                        <a:spcAft>
                          <a:spcPts val="0"/>
                        </a:spcAft>
                      </a:pPr>
                      <a:endParaRPr lang="ru-RU" sz="1400" dirty="0">
                        <a:latin typeface="Times New Roman" pitchFamily="18" charset="0"/>
                        <a:ea typeface="Calibri"/>
                        <a:cs typeface="Times New Roman" pitchFamily="18" charset="0"/>
                      </a:endParaRPr>
                    </a:p>
                  </a:txBody>
                  <a:tcPr marL="44526" marR="445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tr>
            </a:tbl>
          </a:graphicData>
        </a:graphic>
      </p:graphicFrame>
      <p:sp>
        <p:nvSpPr>
          <p:cNvPr id="4" name="TextBox 3"/>
          <p:cNvSpPr txBox="1"/>
          <p:nvPr/>
        </p:nvSpPr>
        <p:spPr>
          <a:xfrm>
            <a:off x="7884368" y="1035194"/>
            <a:ext cx="847155" cy="276999"/>
          </a:xfrm>
          <a:prstGeom prst="rect">
            <a:avLst/>
          </a:prstGeom>
          <a:noFill/>
        </p:spPr>
        <p:txBody>
          <a:bodyPr wrap="none" rtlCol="0">
            <a:spAutoFit/>
          </a:bodyPr>
          <a:lstStyle/>
          <a:p>
            <a:r>
              <a:rPr lang="ru-RU" sz="1200" dirty="0" smtClean="0"/>
              <a:t>(тыс. руб.)</a:t>
            </a:r>
            <a:endParaRPr lang="ru-RU" sz="1200" dirty="0"/>
          </a:p>
        </p:txBody>
      </p:sp>
    </p:spTree>
  </p:cSld>
  <p:clrMapOvr>
    <a:masterClrMapping/>
  </p:clrMapOvr>
  <p:transition spd="slow">
    <p:zo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Диаграмма 7"/>
          <p:cNvGraphicFramePr/>
          <p:nvPr/>
        </p:nvGraphicFramePr>
        <p:xfrm>
          <a:off x="1547663" y="4725144"/>
          <a:ext cx="7351787" cy="1080120"/>
        </p:xfrm>
        <a:graphic>
          <a:graphicData uri="http://schemas.openxmlformats.org/drawingml/2006/chart">
            <c:chart xmlns:c="http://schemas.openxmlformats.org/drawingml/2006/chart" xmlns:r="http://schemas.openxmlformats.org/officeDocument/2006/relationships" r:id="rId2"/>
          </a:graphicData>
        </a:graphic>
      </p:graphicFrame>
      <p:sp>
        <p:nvSpPr>
          <p:cNvPr id="2" name="Заголовок 1"/>
          <p:cNvSpPr>
            <a:spLocks noGrp="1"/>
          </p:cNvSpPr>
          <p:nvPr>
            <p:ph type="title"/>
          </p:nvPr>
        </p:nvSpPr>
        <p:spPr>
          <a:xfrm>
            <a:off x="827584" y="-27384"/>
            <a:ext cx="7472386" cy="1008112"/>
          </a:xfrm>
        </p:spPr>
        <p:txBody>
          <a:bodyPr wrap="none" rtlCol="0">
            <a:noAutofit/>
          </a:bodyPr>
          <a:lstStyle/>
          <a:p>
            <a:pPr>
              <a:defRPr lang="ru-RU" sz="1400" b="1" i="0" u="none" strike="noStrike" kern="1200" baseline="0"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defRPr>
            </a:pP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Доля расходов по подпрограммам в общей сумме</a:t>
            </a:r>
            <a:b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br>
            <a:r>
              <a:rPr lang="ru-RU" sz="20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ea typeface="+mn-ea"/>
                <a:cs typeface="Arial" pitchFamily="34" charset="0"/>
              </a:rPr>
              <a:t> расходов по муниципальной программе</a:t>
            </a:r>
          </a:p>
        </p:txBody>
      </p:sp>
      <p:graphicFrame>
        <p:nvGraphicFramePr>
          <p:cNvPr id="5" name="Диаграмма 4"/>
          <p:cNvGraphicFramePr/>
          <p:nvPr/>
        </p:nvGraphicFramePr>
        <p:xfrm>
          <a:off x="899592" y="1196752"/>
          <a:ext cx="8208912" cy="144016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4189973" y="3090446"/>
            <a:ext cx="1001684" cy="338554"/>
          </a:xfrm>
          <a:prstGeom prst="rect">
            <a:avLst/>
          </a:prstGeom>
          <a:noFill/>
        </p:spPr>
        <p:txBody>
          <a:bodyPr wrap="none" rtlCol="0">
            <a:spAutoFit/>
          </a:bodyPr>
          <a:lstStyle/>
          <a:p>
            <a:pPr algn="ctr"/>
            <a:r>
              <a:rPr lang="ru-RU" sz="1600" b="1" dirty="0" smtClean="0"/>
              <a:t>Дотации </a:t>
            </a:r>
            <a:endParaRPr lang="ru-RU" sz="1600" b="1" dirty="0"/>
          </a:p>
        </p:txBody>
      </p:sp>
      <p:sp>
        <p:nvSpPr>
          <p:cNvPr id="12" name="TextBox 11"/>
          <p:cNvSpPr txBox="1"/>
          <p:nvPr/>
        </p:nvSpPr>
        <p:spPr>
          <a:xfrm>
            <a:off x="2622629" y="3789040"/>
            <a:ext cx="4279377" cy="338554"/>
          </a:xfrm>
          <a:prstGeom prst="rect">
            <a:avLst/>
          </a:prstGeom>
          <a:noFill/>
        </p:spPr>
        <p:txBody>
          <a:bodyPr wrap="none" rtlCol="0">
            <a:spAutoFit/>
          </a:bodyPr>
          <a:lstStyle/>
          <a:p>
            <a:pPr algn="ctr"/>
            <a:r>
              <a:rPr lang="ru-RU" sz="1600" b="1" dirty="0" smtClean="0"/>
              <a:t>Обеспечение сбалансированности бюджетов </a:t>
            </a:r>
            <a:endParaRPr lang="ru-RU" sz="1600" b="1" dirty="0"/>
          </a:p>
        </p:txBody>
      </p:sp>
      <p:grpSp>
        <p:nvGrpSpPr>
          <p:cNvPr id="3" name="Группа 21"/>
          <p:cNvGrpSpPr/>
          <p:nvPr/>
        </p:nvGrpSpPr>
        <p:grpSpPr>
          <a:xfrm>
            <a:off x="7596336" y="1888257"/>
            <a:ext cx="1332094" cy="369332"/>
            <a:chOff x="7596336" y="1528217"/>
            <a:chExt cx="1332094" cy="369332"/>
          </a:xfrm>
        </p:grpSpPr>
        <p:sp>
          <p:nvSpPr>
            <p:cNvPr id="20" name="Равно 19"/>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1" name="TextBox 20"/>
            <p:cNvSpPr txBox="1"/>
            <p:nvPr/>
          </p:nvSpPr>
          <p:spPr>
            <a:xfrm>
              <a:off x="7865318" y="1528217"/>
              <a:ext cx="1063112" cy="369332"/>
            </a:xfrm>
            <a:prstGeom prst="rect">
              <a:avLst/>
            </a:prstGeom>
            <a:noFill/>
          </p:spPr>
          <p:txBody>
            <a:bodyPr wrap="none" rtlCol="0">
              <a:spAutoFit/>
            </a:bodyPr>
            <a:lstStyle/>
            <a:p>
              <a:r>
                <a:rPr lang="ru-RU" b="1" dirty="0" smtClean="0"/>
                <a:t>465708,1</a:t>
              </a:r>
              <a:endParaRPr lang="ru-RU" sz="2000" b="1" dirty="0"/>
            </a:p>
          </p:txBody>
        </p:sp>
      </p:grpSp>
      <p:grpSp>
        <p:nvGrpSpPr>
          <p:cNvPr id="4" name="Группа 28"/>
          <p:cNvGrpSpPr/>
          <p:nvPr/>
        </p:nvGrpSpPr>
        <p:grpSpPr>
          <a:xfrm>
            <a:off x="7596336" y="5075892"/>
            <a:ext cx="1332094" cy="369332"/>
            <a:chOff x="7596336" y="1528217"/>
            <a:chExt cx="1332094" cy="369332"/>
          </a:xfrm>
        </p:grpSpPr>
        <p:sp>
          <p:nvSpPr>
            <p:cNvPr id="30" name="Равно 29"/>
            <p:cNvSpPr/>
            <p:nvPr/>
          </p:nvSpPr>
          <p:spPr>
            <a:xfrm>
              <a:off x="7596336" y="1628800"/>
              <a:ext cx="288032" cy="177924"/>
            </a:xfrm>
            <a:prstGeom prst="mathEqual">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31" name="TextBox 30"/>
            <p:cNvSpPr txBox="1"/>
            <p:nvPr/>
          </p:nvSpPr>
          <p:spPr>
            <a:xfrm>
              <a:off x="7865318" y="1528217"/>
              <a:ext cx="1063112" cy="369332"/>
            </a:xfrm>
            <a:prstGeom prst="rect">
              <a:avLst/>
            </a:prstGeom>
            <a:noFill/>
          </p:spPr>
          <p:txBody>
            <a:bodyPr wrap="none" rtlCol="0">
              <a:spAutoFit/>
            </a:bodyPr>
            <a:lstStyle/>
            <a:p>
              <a:r>
                <a:rPr lang="ru-RU" b="1" dirty="0" smtClean="0"/>
                <a:t>204494,8</a:t>
              </a:r>
              <a:endParaRPr lang="ru-RU" sz="2000" b="1" dirty="0"/>
            </a:p>
          </p:txBody>
        </p:sp>
      </p:grpSp>
      <p:sp>
        <p:nvSpPr>
          <p:cNvPr id="38" name="TextBox 37"/>
          <p:cNvSpPr txBox="1"/>
          <p:nvPr/>
        </p:nvSpPr>
        <p:spPr>
          <a:xfrm>
            <a:off x="2987824" y="6165304"/>
            <a:ext cx="3816424" cy="461665"/>
          </a:xfrm>
          <a:prstGeom prst="rect">
            <a:avLst/>
          </a:prstGeom>
          <a:noFill/>
        </p:spPr>
        <p:txBody>
          <a:bodyPr wrap="square" rtlCol="0">
            <a:spAutoFit/>
          </a:bodyPr>
          <a:lstStyle/>
          <a:p>
            <a:r>
              <a:rPr lang="ru-RU"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Всего 670202,9  тыс. руб.</a:t>
            </a:r>
            <a:endParaRPr lang="ru-RU"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6" name="Стрелка вверх 15"/>
          <p:cNvSpPr/>
          <p:nvPr/>
        </p:nvSpPr>
        <p:spPr>
          <a:xfrm>
            <a:off x="3995936" y="2420888"/>
            <a:ext cx="1368152" cy="504056"/>
          </a:xfrm>
          <a:prstGeom prst="up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ru-RU"/>
          </a:p>
        </p:txBody>
      </p:sp>
      <p:sp>
        <p:nvSpPr>
          <p:cNvPr id="18" name="Стрелка вверх 17"/>
          <p:cNvSpPr/>
          <p:nvPr/>
        </p:nvSpPr>
        <p:spPr>
          <a:xfrm flipV="1">
            <a:off x="3995936" y="4365104"/>
            <a:ext cx="1368152" cy="504056"/>
          </a:xfrm>
          <a:prstGeom prst="up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ru-RU"/>
          </a:p>
        </p:txBody>
      </p:sp>
    </p:spTree>
  </p:cSld>
  <p:clrMapOvr>
    <a:masterClrMapping/>
  </p:clrMapOvr>
  <p:transition spd="slow">
    <p:zo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87624" y="251937"/>
            <a:ext cx="6643734" cy="584775"/>
          </a:xfrm>
          <a:prstGeom prst="rect">
            <a:avLst/>
          </a:prstGeom>
          <a:noFill/>
        </p:spPr>
        <p:txBody>
          <a:bodyPr wrap="square" rtlCol="0">
            <a:spAutoFit/>
          </a:bodyPr>
          <a:lstStyle/>
          <a:p>
            <a:pPr algn="ctr"/>
            <a:r>
              <a:rPr lang="ru-RU" sz="32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Спасибо</a:t>
            </a:r>
            <a:r>
              <a:rPr lang="en-US" sz="32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 </a:t>
            </a:r>
            <a:r>
              <a:rPr lang="ru-RU" sz="3200" b="1" dirty="0" smtClean="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rPr>
              <a:t>за внимание!</a:t>
            </a:r>
            <a:endParaRPr lang="ru-RU" sz="3200" b="1" dirty="0">
              <a:ln w="12700">
                <a:solidFill>
                  <a:prstClr val="black">
                    <a:lumMod val="85000"/>
                    <a:lumOff val="15000"/>
                  </a:prstClr>
                </a:solidFill>
                <a:prstDash val="solid"/>
              </a:ln>
              <a:solidFill>
                <a:srgbClr val="FFC000"/>
              </a:solidFill>
              <a:effectLst>
                <a:glow rad="63500">
                  <a:srgbClr val="777C84">
                    <a:satMod val="175000"/>
                    <a:alpha val="40000"/>
                  </a:srgbClr>
                </a:glow>
              </a:effectLst>
              <a:latin typeface="Arial Black" pitchFamily="34" charset="0"/>
              <a:cs typeface="Arial" pitchFamily="34" charset="0"/>
            </a:endParaRPr>
          </a:p>
        </p:txBody>
      </p:sp>
    </p:spTree>
  </p:cSld>
  <p:clrMapOvr>
    <a:masterClrMapping/>
  </p:clrMapOvr>
  <p:transition spd="slow">
    <p:zoom/>
  </p:transition>
  <p:timing>
    <p:tnLst>
      <p:par>
        <p:cTn id="1" dur="indefinite" restart="never" nodeType="tmRoot"/>
      </p:par>
    </p:tnLst>
  </p:timing>
</p:sld>
</file>

<file path=ppt/theme/theme1.xml><?xml version="1.0" encoding="utf-8"?>
<a:theme xmlns:a="http://schemas.openxmlformats.org/drawingml/2006/main" name="Тема Office">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69208</TotalTime>
  <Words>5550</Words>
  <Application>Microsoft Office PowerPoint</Application>
  <PresentationFormat>Экран (4:3)</PresentationFormat>
  <Paragraphs>1190</Paragraphs>
  <Slides>38</Slides>
  <Notes>18</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Исполнение расходов по объектам строительства и ремонта  муниципального образования «Всеволожский  муниципальный район» Ленинградской области в 2021 году </vt:lpstr>
      <vt:lpstr>Общественно значимые объекты  строительства и ремонта в 2021 году</vt:lpstr>
      <vt:lpstr>Слайд 17</vt:lpstr>
      <vt:lpstr>Слайд 18</vt:lpstr>
      <vt:lpstr>Слайд 19</vt:lpstr>
      <vt:lpstr>Слайд 20</vt:lpstr>
      <vt:lpstr>ИНФОРМАЦИЯ ПО ИСПОЛНЕНИЮ ОТДЕЛЬНЫХ  МУНИЦИПАЛЬНЫХ ПРОГРАММ Муниципальная программа «Современное образование во Всеволожском  муниципальном районе Ленинградской области» на 2021-2025 годы»</vt:lpstr>
      <vt:lpstr>ИНФОРМАЦИЯ ПО ИСПОЛНЕНИЮ ОТДЕЛЬНЫХ  МУНИЦИПАЛЬНЫХ ПРОГРАММ Муниципальная программа «Современное образование во Всеволожском  муниципальном районе Ленинградской области» на 2021-2025 годы»</vt:lpstr>
      <vt:lpstr>Доля расходов по подпрограммам в общей сумме  расходов по муниципальной программе</vt:lpstr>
      <vt:lpstr>Муниципальная программа  «Культура Всеволожского муниципального района  Ленинградской области  на 2021-2025 годы»</vt:lpstr>
      <vt:lpstr>Доля расходов по подпрограммам в общей сумме  расходов по муниципальной программе</vt:lpstr>
      <vt:lpstr>Муниципальная программа «Забота» Всеволожского  муниципального района Ленинградской области  на 2021-2025 годы»</vt:lpstr>
      <vt:lpstr>Доля расходов по подпрограммам в общей сумме  расходов по муниципальной программе</vt:lpstr>
      <vt:lpstr>Муниципальная программа «Развитие физической культуры  и спорта  Всеволожского муниципального района Ленинградской области на 2021-2025 годы»</vt:lpstr>
      <vt:lpstr>Доля расходов по подпрограммам в общей сумме  расходов по муниципальной программе</vt:lpstr>
      <vt:lpstr>Муниципальная программа «Безопасность в муниципальном  образовании "Всеволожский муниципальный район»  на 2021-2025 годы»</vt:lpstr>
      <vt:lpstr>Муниципальная программа «Развитие дорожной  инфраструктуры, повышение безопасности дорожного движения и  организация транспортного обслуживания населения на территории  муниципального образования «Всеволожский муниципальный  район» Ленинградской области на 2021-2025 годы»</vt:lpstr>
      <vt:lpstr>Муниципальная программа «Обеспечение качественным жильем  граждан на территории Всеволожского муниципального района  Ленинградской области на 2021-2025 годы»</vt:lpstr>
      <vt:lpstr>Муниципальная программа «Развитие малого и среднего  предпринимательства на территории муниципального образования  "Всеволожский муниципальный район" Ленинградской области  на 2021-2025 годы»</vt:lpstr>
      <vt:lpstr>Муниципальная программа «Развитие сельского хозяйства  Всеволожского муниципального района на период  2021-2025 годы»</vt:lpstr>
      <vt:lpstr>Муниципальная программа «Развитие молодежной политики,  туризма, межнациональных и межконфессиональных отношений  во Всеволожском муниципальном районе Ленинградской области  на 2021-2025 годы»</vt:lpstr>
      <vt:lpstr>Муниципальная программа «Управление муниципальными  финансами Всеволожского муниципального района  Ленинградской области» на 2021-2025 годы»</vt:lpstr>
      <vt:lpstr>Доля расходов по подпрограммам в общей сумме  расходов по муниципальной программе</vt:lpstr>
      <vt:lpstr>Слайд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sag-kf</dc:creator>
  <cp:lastModifiedBy>Сергей</cp:lastModifiedBy>
  <cp:revision>3439</cp:revision>
  <cp:lastPrinted>2021-04-14T11:59:07Z</cp:lastPrinted>
  <dcterms:created xsi:type="dcterms:W3CDTF">2016-04-27T11:52:00Z</dcterms:created>
  <dcterms:modified xsi:type="dcterms:W3CDTF">2022-06-09T07:10:47Z</dcterms:modified>
</cp:coreProperties>
</file>